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9" r:id="rId3"/>
    <p:sldMasterId id="2147483730" r:id="rId4"/>
    <p:sldMasterId id="2147483731" r:id="rId5"/>
    <p:sldMasterId id="2147483732" r:id="rId6"/>
    <p:sldMasterId id="2147483733" r:id="rId7"/>
    <p:sldMasterId id="214748373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cf.aha.io/products/PMON/feature_card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pivotal.io/pivotalcf/monitoring/kpi.html" TargetMode="External"/><Relationship Id="rId3" Type="http://schemas.openxmlformats.org/officeDocument/2006/relationships/hyperlink" Target="https://docs.pivotal.io/pivotalcf/monitoring/key-cap-scaling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cf.aha.io/products/PMON/feature_card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https://pcf.aha.io/products/PMON/feature_cards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operations with an operational dashboard and simple pane of glass to monitor the vital signs of Pivotal Cloud Foundry.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PCF Healthwatch provides coverage of the recommended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Key Performance Indicators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14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Key Scaling Indications</a:t>
            </a: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for a given version of PCF. Associated data is retained for 25 hours.</a:t>
            </a:r>
            <a:b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Healthwatch Executes recommended operational health checks as continuous validation tests.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also stores and displays the results of the checks as well as forwards this data into the Loggregator Firehose for external consumption by existing customer solutions.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https://pcf.aha.io/products/PMON/feature_cards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7" name="Shape 7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Shape 1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3" name="Shape 13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Shape 14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" name="Shape 14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Shape 14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Shape 144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Shape 14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153" name="Shape 153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" name="Shape 1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5" name="Shape 1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" name="Shape 163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Shape 16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168" name="Shape 168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Shape 171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Shape 17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4" name="Shape 17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5" name="Shape 17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856750" y="1803874"/>
            <a:ext cx="74304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roxima Nova"/>
              <a:buNone/>
              <a:defRPr b="1" i="0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85" name="Shape 185"/>
          <p:cNvSpPr txBox="1"/>
          <p:nvPr>
            <p:ph idx="2"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186" name="Shape 18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7" name="Shape 18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5" name="Shape 195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9" name="Shape 19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0" name="Shape 20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Shape 208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Shape 209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Shape 210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Shape 211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Shape 212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6" name="Shape 2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7" name="Shape 21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" name="Shape 2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8" name="Shape 22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Shape 23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8" name="Shape 23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Shape 24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" name="Shape 24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Shape 24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Shape 249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Shape 250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Shape 251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258" name="Shape 25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9" name="Shape 25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0" name="Shape 26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8" name="Shape 26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Shape 26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Shape 27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_5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3" name="Shape 27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4" name="Shape 27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Shape 282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86" name="Shape 28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7" name="Shape 28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5" name="Shape 295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Shape 296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0" name="Shape 30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1" name="Shape 30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Shape 30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Shape 31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Shape 31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Shape 31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Shape 31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7" name="Shape 3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8" name="Shape 31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8" name="Shape 32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9" name="Shape 32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Shape 338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9" name="Shape 3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Shape 3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Shape 34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9" name="Shape 34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Shape 350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55" name="Shape 35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6" name="Shape 3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7" name="Shape 35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5" name="Shape 36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Shape 36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Shape 367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_6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0" name="Shape 3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71" name="Shape 37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Shape 379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2" name="Shape 38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3" name="Shape 3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84" name="Shape 3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Shape 39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Shape 39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Shape 39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97" name="Shape 39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8" name="Shape 39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6" name="Shape 40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Shape 407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8" name="Shape 408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">
  <p:cSld name="Divider_3">
    <p:bg>
      <p:bgPr>
        <a:solidFill>
          <a:schemeClr val="l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410" name="Shape 410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Shape 41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Shape 413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Shape 414"/>
          <p:cNvSpPr txBox="1"/>
          <p:nvPr>
            <p:ph idx="2" type="title"/>
          </p:nvPr>
        </p:nvSpPr>
        <p:spPr>
          <a:xfrm>
            <a:off x="523203" y="3306697"/>
            <a:ext cx="42789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Shape 41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16" name="Shape 416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17" name="Shape 41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 1">
  <p:cSld name="Divider_1_1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427" name="Shape 4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28" name="Shape 42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6" name="Shape 43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Shape 437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439" name="Shape 43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Shape 44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Shape 44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Shape 44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4" name="Shape 44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445" name="Shape 44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Shape 453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">
  <p:cSld name="Title Slide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6" name="Shape 45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57" name="Shape 45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Shape 46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">
  <p:cSld name="CUSTOM_5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Shape 467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Shape 46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9" name="Shape 46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70" name="Shape 47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8" name="Shape 47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Shape 479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80" name="Shape 480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">
  <p:cSld name="CUSTOM_8_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3" name="Shape 48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4" name="Shape 48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85" name="Shape 48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Shape 493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Shape 49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97" name="Shape 49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Shape 50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6" name="Shape 506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Shape 507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Shape 508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Shape 509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Shape 510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2" name="Shape 512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3" name="Shape 51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517" name="Shape 5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8" name="Shape 51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6" name="Shape 52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Shape 527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8" name="Shape 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9" name="Shape 3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31" name="Shape 5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32" name="Shape 53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Shape 540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Shape 541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Shape 542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Shape 543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Shape 544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hape 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8" name="Shape 5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49" name="Shape 54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59" name="Shape 55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60" name="Shape 56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Shape 56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0" name="Shape 57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71" name="Shape 57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Shape 57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0" name="Shape 58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Shape 58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2" name="Shape 582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586" name="Shape 58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87" name="Shape 5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88" name="Shape 58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6" name="Shape 59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Shape 59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Shape 598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Shape 6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2" name="Shape 6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03" name="Shape 60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Shape 611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Shape 61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5" name="Shape 61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16" name="Shape 6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17" name="Shape 61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5" name="Shape 6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Shape 626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7" name="Shape 627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 1">
  <p:cSld name="0 – Title">
    <p:bg>
      <p:bgPr>
        <a:solidFill>
          <a:schemeClr val="lt2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629" name="Shape 629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117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Shape 631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Shape 632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33" name="Shape 633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634507" y="819387"/>
            <a:ext cx="1337022" cy="313204"/>
            <a:chOff x="1841475" y="2392725"/>
            <a:chExt cx="3928950" cy="920375"/>
          </a:xfrm>
        </p:grpSpPr>
        <p:sp>
          <p:nvSpPr>
            <p:cNvPr id="635" name="Shape 635"/>
            <p:cNvSpPr/>
            <p:nvPr/>
          </p:nvSpPr>
          <p:spPr>
            <a:xfrm>
              <a:off x="257417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2816875" y="2626700"/>
              <a:ext cx="703800" cy="68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3557125" y="2626700"/>
              <a:ext cx="615000" cy="685800"/>
            </a:xfrm>
            <a:custGeom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4732275" y="2617400"/>
              <a:ext cx="582300" cy="679800"/>
            </a:xfrm>
            <a:custGeom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44872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1841475" y="2392725"/>
              <a:ext cx="617700" cy="904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4278825" y="2482125"/>
              <a:ext cx="369300" cy="813900"/>
            </a:xfrm>
            <a:custGeom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652525" y="3180600"/>
              <a:ext cx="117900" cy="117300"/>
            </a:xfrm>
            <a:custGeom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Shape 643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roxima Nova"/>
              <a:buNone/>
              <a:defRPr b="0" i="0" sz="15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 1">
  <p:cSld name="3 – Standard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grpSp>
        <p:nvGrpSpPr>
          <p:cNvPr id="646" name="Shape 646"/>
          <p:cNvGrpSpPr/>
          <p:nvPr/>
        </p:nvGrpSpPr>
        <p:grpSpPr>
          <a:xfrm>
            <a:off x="287525" y="4854557"/>
            <a:ext cx="634918" cy="148733"/>
            <a:chOff x="1841475" y="2392725"/>
            <a:chExt cx="3928950" cy="920375"/>
          </a:xfrm>
        </p:grpSpPr>
        <p:sp>
          <p:nvSpPr>
            <p:cNvPr id="647" name="Shape 647"/>
            <p:cNvSpPr/>
            <p:nvPr/>
          </p:nvSpPr>
          <p:spPr>
            <a:xfrm>
              <a:off x="257417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7933"/>
                  </a:lnTo>
                  <a:lnTo>
                    <a:pt x="119506" y="17933"/>
                  </a:lnTo>
                  <a:lnTo>
                    <a:pt x="119506" y="0"/>
                  </a:lnTo>
                  <a:close/>
                  <a:moveTo>
                    <a:pt x="21" y="31097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31097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2816875" y="2626700"/>
              <a:ext cx="703800" cy="68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7262"/>
                  </a:lnTo>
                  <a:lnTo>
                    <a:pt x="11088" y="17262"/>
                  </a:lnTo>
                  <a:lnTo>
                    <a:pt x="38713" y="101417"/>
                  </a:lnTo>
                  <a:cubicBezTo>
                    <a:pt x="43070" y="114312"/>
                    <a:pt x="50395" y="119995"/>
                    <a:pt x="62673" y="119995"/>
                  </a:cubicBezTo>
                  <a:cubicBezTo>
                    <a:pt x="70892" y="119995"/>
                    <a:pt x="81089" y="117967"/>
                    <a:pt x="86832" y="101417"/>
                  </a:cubicBezTo>
                  <a:lnTo>
                    <a:pt x="120000" y="0"/>
                  </a:lnTo>
                  <a:lnTo>
                    <a:pt x="97128" y="0"/>
                  </a:lnTo>
                  <a:lnTo>
                    <a:pt x="68117" y="94108"/>
                  </a:lnTo>
                  <a:cubicBezTo>
                    <a:pt x="67029" y="98169"/>
                    <a:pt x="66237" y="100604"/>
                    <a:pt x="62673" y="100604"/>
                  </a:cubicBezTo>
                  <a:cubicBezTo>
                    <a:pt x="59207" y="100604"/>
                    <a:pt x="58418" y="98169"/>
                    <a:pt x="57228" y="94108"/>
                  </a:cubicBezTo>
                  <a:lnTo>
                    <a:pt x="28614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3557125" y="2626700"/>
              <a:ext cx="615000" cy="685800"/>
            </a:xfrm>
            <a:custGeom>
              <a:pathLst>
                <a:path extrusionOk="0" h="120000" w="120000">
                  <a:moveTo>
                    <a:pt x="60058" y="19407"/>
                  </a:moveTo>
                  <a:cubicBezTo>
                    <a:pt x="81359" y="19407"/>
                    <a:pt x="94390" y="33736"/>
                    <a:pt x="94390" y="50908"/>
                  </a:cubicBezTo>
                  <a:lnTo>
                    <a:pt x="94390" y="69297"/>
                  </a:lnTo>
                  <a:cubicBezTo>
                    <a:pt x="94390" y="86469"/>
                    <a:pt x="81247" y="100797"/>
                    <a:pt x="60058" y="100797"/>
                  </a:cubicBezTo>
                  <a:cubicBezTo>
                    <a:pt x="38303" y="100797"/>
                    <a:pt x="25838" y="86469"/>
                    <a:pt x="25950" y="69297"/>
                  </a:cubicBezTo>
                  <a:lnTo>
                    <a:pt x="25950" y="50908"/>
                  </a:lnTo>
                  <a:cubicBezTo>
                    <a:pt x="25950" y="33736"/>
                    <a:pt x="37737" y="19407"/>
                    <a:pt x="60058" y="19407"/>
                  </a:cubicBezTo>
                  <a:close/>
                  <a:moveTo>
                    <a:pt x="60058" y="0"/>
                  </a:moveTo>
                  <a:cubicBezTo>
                    <a:pt x="24818" y="0"/>
                    <a:pt x="4" y="20934"/>
                    <a:pt x="229" y="50803"/>
                  </a:cubicBezTo>
                  <a:lnTo>
                    <a:pt x="229" y="69196"/>
                  </a:lnTo>
                  <a:cubicBezTo>
                    <a:pt x="229" y="99069"/>
                    <a:pt x="24818" y="120000"/>
                    <a:pt x="60058" y="120000"/>
                  </a:cubicBezTo>
                  <a:cubicBezTo>
                    <a:pt x="95410" y="120000"/>
                    <a:pt x="119995" y="99069"/>
                    <a:pt x="119995" y="69196"/>
                  </a:cubicBezTo>
                  <a:lnTo>
                    <a:pt x="119995" y="50803"/>
                  </a:lnTo>
                  <a:cubicBezTo>
                    <a:pt x="119995" y="20934"/>
                    <a:pt x="95410" y="0"/>
                    <a:pt x="60058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732275" y="2617400"/>
              <a:ext cx="582300" cy="679800"/>
            </a:xfrm>
            <a:custGeom>
              <a:pathLst>
                <a:path extrusionOk="0" h="120000" w="120000">
                  <a:moveTo>
                    <a:pt x="61375" y="4"/>
                  </a:moveTo>
                  <a:cubicBezTo>
                    <a:pt x="23449" y="4"/>
                    <a:pt x="0" y="20499"/>
                    <a:pt x="0" y="53392"/>
                  </a:cubicBezTo>
                  <a:lnTo>
                    <a:pt x="0" y="66302"/>
                  </a:lnTo>
                  <a:cubicBezTo>
                    <a:pt x="0" y="99196"/>
                    <a:pt x="23449" y="119995"/>
                    <a:pt x="61375" y="119995"/>
                  </a:cubicBezTo>
                  <a:cubicBezTo>
                    <a:pt x="62215" y="119995"/>
                    <a:pt x="68912" y="119995"/>
                    <a:pt x="71905" y="119691"/>
                  </a:cubicBezTo>
                  <a:lnTo>
                    <a:pt x="71905" y="99911"/>
                  </a:lnTo>
                  <a:cubicBezTo>
                    <a:pt x="70710" y="99911"/>
                    <a:pt x="62096" y="100118"/>
                    <a:pt x="61375" y="100118"/>
                  </a:cubicBezTo>
                  <a:cubicBezTo>
                    <a:pt x="40676" y="100118"/>
                    <a:pt x="26921" y="86590"/>
                    <a:pt x="26921" y="66302"/>
                  </a:cubicBezTo>
                  <a:lnTo>
                    <a:pt x="26921" y="53392"/>
                  </a:lnTo>
                  <a:cubicBezTo>
                    <a:pt x="26921" y="33100"/>
                    <a:pt x="40800" y="19577"/>
                    <a:pt x="61375" y="19577"/>
                  </a:cubicBezTo>
                  <a:cubicBezTo>
                    <a:pt x="70586" y="19577"/>
                    <a:pt x="84706" y="20190"/>
                    <a:pt x="89611" y="21112"/>
                  </a:cubicBezTo>
                  <a:lnTo>
                    <a:pt x="91048" y="21315"/>
                  </a:lnTo>
                  <a:lnTo>
                    <a:pt x="91048" y="119995"/>
                  </a:lnTo>
                  <a:lnTo>
                    <a:pt x="119881" y="119995"/>
                  </a:lnTo>
                  <a:lnTo>
                    <a:pt x="119881" y="9428"/>
                  </a:lnTo>
                  <a:cubicBezTo>
                    <a:pt x="120000" y="7381"/>
                    <a:pt x="120000" y="6662"/>
                    <a:pt x="114735" y="5435"/>
                  </a:cubicBezTo>
                  <a:cubicBezTo>
                    <a:pt x="100377" y="2259"/>
                    <a:pt x="77886" y="4"/>
                    <a:pt x="61375" y="4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5448725" y="2392725"/>
              <a:ext cx="139800" cy="905100"/>
            </a:xfrm>
            <a:custGeom>
              <a:pathLst>
                <a:path extrusionOk="0" h="120000" w="120000">
                  <a:moveTo>
                    <a:pt x="21" y="0"/>
                  </a:moveTo>
                  <a:lnTo>
                    <a:pt x="21" y="119996"/>
                  </a:lnTo>
                  <a:lnTo>
                    <a:pt x="120000" y="119996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841475" y="2392725"/>
              <a:ext cx="617700" cy="904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0" y="119996"/>
                  </a:lnTo>
                  <a:lnTo>
                    <a:pt x="28194" y="119996"/>
                  </a:lnTo>
                  <a:lnTo>
                    <a:pt x="28194" y="16714"/>
                  </a:lnTo>
                  <a:lnTo>
                    <a:pt x="44773" y="16714"/>
                  </a:lnTo>
                  <a:cubicBezTo>
                    <a:pt x="48270" y="16714"/>
                    <a:pt x="51203" y="16790"/>
                    <a:pt x="54359" y="16867"/>
                  </a:cubicBezTo>
                  <a:cubicBezTo>
                    <a:pt x="78834" y="17175"/>
                    <a:pt x="90785" y="23798"/>
                    <a:pt x="90785" y="36815"/>
                  </a:cubicBezTo>
                  <a:lnTo>
                    <a:pt x="90785" y="38281"/>
                  </a:lnTo>
                  <a:cubicBezTo>
                    <a:pt x="90785" y="50292"/>
                    <a:pt x="81087" y="58305"/>
                    <a:pt x="54471" y="58305"/>
                  </a:cubicBezTo>
                  <a:lnTo>
                    <a:pt x="46580" y="58305"/>
                  </a:lnTo>
                  <a:lnTo>
                    <a:pt x="46580" y="74479"/>
                  </a:lnTo>
                  <a:cubicBezTo>
                    <a:pt x="49396" y="74555"/>
                    <a:pt x="51878" y="74631"/>
                    <a:pt x="54582" y="74631"/>
                  </a:cubicBezTo>
                  <a:cubicBezTo>
                    <a:pt x="92931" y="74631"/>
                    <a:pt x="119995" y="64311"/>
                    <a:pt x="119995" y="38509"/>
                  </a:cubicBezTo>
                  <a:lnTo>
                    <a:pt x="119995" y="36971"/>
                  </a:lnTo>
                  <a:cubicBezTo>
                    <a:pt x="119883" y="10012"/>
                    <a:pt x="90450" y="0"/>
                    <a:pt x="4770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78825" y="2482125"/>
              <a:ext cx="369300" cy="813900"/>
            </a:xfrm>
            <a:custGeom>
              <a:pathLst>
                <a:path extrusionOk="0" h="120000" w="120000">
                  <a:moveTo>
                    <a:pt x="46038" y="3"/>
                  </a:moveTo>
                  <a:lnTo>
                    <a:pt x="0" y="2741"/>
                  </a:lnTo>
                  <a:lnTo>
                    <a:pt x="0" y="94751"/>
                  </a:lnTo>
                  <a:cubicBezTo>
                    <a:pt x="0" y="112209"/>
                    <a:pt x="19058" y="120000"/>
                    <a:pt x="61888" y="120000"/>
                  </a:cubicBezTo>
                  <a:lnTo>
                    <a:pt x="120000" y="120000"/>
                  </a:lnTo>
                  <a:lnTo>
                    <a:pt x="120000" y="104079"/>
                  </a:lnTo>
                  <a:lnTo>
                    <a:pt x="77170" y="104079"/>
                  </a:lnTo>
                  <a:cubicBezTo>
                    <a:pt x="58679" y="104079"/>
                    <a:pt x="46038" y="103736"/>
                    <a:pt x="46038" y="94751"/>
                  </a:cubicBezTo>
                  <a:lnTo>
                    <a:pt x="46038" y="37233"/>
                  </a:lnTo>
                  <a:lnTo>
                    <a:pt x="120000" y="37233"/>
                  </a:lnTo>
                  <a:lnTo>
                    <a:pt x="120000" y="21312"/>
                  </a:lnTo>
                  <a:lnTo>
                    <a:pt x="46038" y="21312"/>
                  </a:lnTo>
                  <a:lnTo>
                    <a:pt x="46038" y="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5652525" y="3180600"/>
              <a:ext cx="117900" cy="117300"/>
            </a:xfrm>
            <a:custGeom>
              <a:pathLst>
                <a:path extrusionOk="0" h="120000" w="120000">
                  <a:moveTo>
                    <a:pt x="56755" y="32659"/>
                  </a:moveTo>
                  <a:cubicBezTo>
                    <a:pt x="69760" y="32659"/>
                    <a:pt x="75664" y="37416"/>
                    <a:pt x="75664" y="46342"/>
                  </a:cubicBezTo>
                  <a:cubicBezTo>
                    <a:pt x="75664" y="55242"/>
                    <a:pt x="69760" y="60588"/>
                    <a:pt x="58511" y="60588"/>
                  </a:cubicBezTo>
                  <a:lnTo>
                    <a:pt x="46116" y="60588"/>
                  </a:lnTo>
                  <a:lnTo>
                    <a:pt x="46116" y="32659"/>
                  </a:lnTo>
                  <a:close/>
                  <a:moveTo>
                    <a:pt x="40212" y="26726"/>
                  </a:moveTo>
                  <a:lnTo>
                    <a:pt x="40212" y="90869"/>
                  </a:lnTo>
                  <a:lnTo>
                    <a:pt x="47287" y="90869"/>
                  </a:lnTo>
                  <a:lnTo>
                    <a:pt x="47287" y="66521"/>
                  </a:lnTo>
                  <a:lnTo>
                    <a:pt x="62659" y="65933"/>
                  </a:lnTo>
                  <a:lnTo>
                    <a:pt x="78617" y="90869"/>
                  </a:lnTo>
                  <a:lnTo>
                    <a:pt x="86303" y="90869"/>
                  </a:lnTo>
                  <a:lnTo>
                    <a:pt x="69760" y="64143"/>
                  </a:lnTo>
                  <a:cubicBezTo>
                    <a:pt x="76835" y="61176"/>
                    <a:pt x="82765" y="55242"/>
                    <a:pt x="82765" y="45728"/>
                  </a:cubicBezTo>
                  <a:cubicBezTo>
                    <a:pt x="82765" y="33861"/>
                    <a:pt x="74494" y="26726"/>
                    <a:pt x="58511" y="26726"/>
                  </a:cubicBezTo>
                  <a:close/>
                  <a:moveTo>
                    <a:pt x="59707" y="7723"/>
                  </a:moveTo>
                  <a:cubicBezTo>
                    <a:pt x="88084" y="7723"/>
                    <a:pt x="110532" y="31483"/>
                    <a:pt x="110532" y="59411"/>
                  </a:cubicBezTo>
                  <a:cubicBezTo>
                    <a:pt x="110532" y="87314"/>
                    <a:pt x="88084" y="110485"/>
                    <a:pt x="59707" y="110485"/>
                  </a:cubicBezTo>
                  <a:cubicBezTo>
                    <a:pt x="31915" y="110485"/>
                    <a:pt x="8882" y="87314"/>
                    <a:pt x="8882" y="59411"/>
                  </a:cubicBezTo>
                  <a:cubicBezTo>
                    <a:pt x="8882" y="30895"/>
                    <a:pt x="31915" y="7723"/>
                    <a:pt x="59707" y="7723"/>
                  </a:cubicBezTo>
                  <a:close/>
                  <a:moveTo>
                    <a:pt x="59707" y="0"/>
                  </a:moveTo>
                  <a:cubicBezTo>
                    <a:pt x="26595" y="0"/>
                    <a:pt x="0" y="26726"/>
                    <a:pt x="0" y="60000"/>
                  </a:cubicBezTo>
                  <a:cubicBezTo>
                    <a:pt x="0" y="92659"/>
                    <a:pt x="26595" y="119974"/>
                    <a:pt x="59707" y="119974"/>
                  </a:cubicBezTo>
                  <a:cubicBezTo>
                    <a:pt x="93404" y="119974"/>
                    <a:pt x="120000" y="92659"/>
                    <a:pt x="120000" y="60000"/>
                  </a:cubicBezTo>
                  <a:cubicBezTo>
                    <a:pt x="120000" y="26726"/>
                    <a:pt x="93404" y="0"/>
                    <a:pt x="5970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5" name="Shape 655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" name="Shape 5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1" name="Shape 5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Shape 63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657" name="Shape 657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Shape 65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Shape 66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Shape 66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62" name="Shape 66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663" name="Shape 66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Shape 67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74" name="Shape 67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5" name="Shape 67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Shape 683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 1">
  <p:cSld name="CUSTOM_5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5" name="Shape 6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Shape 68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87" name="Shape 6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8" name="Shape 68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6" name="Shape 69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Shape 697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8" name="Shape 698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 1">
  <p:cSld name="CUSTOM_8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1" name="Shape 701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2" name="Shape 70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03" name="Shape 70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Shape 711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Shape 71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15" name="Shape 71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Shape 72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4" name="Shape 72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Shape 7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Shape 726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Shape 727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Shape 728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0" name="Shape 730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1" name="Shape 731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34" name="Shape 734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6" name="Shape 736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Shape 737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Shape 738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9" name="Shape 739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740" name="Shape 7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Shape 748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751" name="Shape 75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52" name="Shape 75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0" name="Shape 760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Shape 761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765" name="Shape 765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6" name="Shape 7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67" name="Shape 76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5" name="Shape 775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Shape 77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Shape 777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81" name="Shape 78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82" name="Shape 78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Shape 790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7" name="Shape 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8" name="Shape 6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93" name="Shape 79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4" name="Shape 79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Shape 80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3" name="Shape 80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Shape 80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Shape 80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Shape 80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10" name="Shape 81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11" name="Shape 81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21" name="Shape 82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22" name="Shape 82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1" name="Shape 83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Shape 83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3" name="Shape 83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34" name="Shape 83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2" name="Shape 84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Shape 843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44" name="Shape 844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Shape 84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7" name="Shape 84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8" name="Shape 84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Shape 85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7" name="Shape 85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Shape 858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59" name="Shape 85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2" name="Shape 86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Shape 86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64" name="Shape 86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Shape 87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Shape 87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76" name="Shape 87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Shape 88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5" name="Shape 88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6" name="Shape 88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Shape 887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Shape 88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Shape 889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91" name="Shape 891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92" name="Shape 892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00A4F6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4" name="Shape 89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Shape 89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Shape 89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Shape 89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8" name="Shape 89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9" name="Shape 8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1" name="Shape 90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2" name="Shape 90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Shape 90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4" name="Shape 90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rgbClr val="00A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9" name="Shape 90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Shape 91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●"/>
              <a:defRPr sz="3600">
                <a:solidFill>
                  <a:srgbClr val="00A4F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○"/>
              <a:defRPr sz="3600">
                <a:solidFill>
                  <a:srgbClr val="00A4F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A4F6"/>
              </a:buClr>
              <a:buSzPts val="3600"/>
              <a:buChar char="■"/>
              <a:defRPr sz="3600">
                <a:solidFill>
                  <a:srgbClr val="00A4F6"/>
                </a:solidFill>
              </a:defRPr>
            </a:lvl9pPr>
          </a:lstStyle>
          <a:p/>
        </p:txBody>
      </p:sp>
      <p:sp>
        <p:nvSpPr>
          <p:cNvPr id="911" name="Shape 91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2" name="Shape 9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3" name="Shape 9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8" name="Shape 7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9" name="Shape 7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Shape 91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6" name="Shape 9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7" name="Shape 9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Shape 9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0" name="Shape 9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1" name="Shape 9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" name="Shape 9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4" name="Shape 9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5" name="Shape 925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926" name="Shape 9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8" name="Shape 9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9" name="Shape 92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1" name="Shape 9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00A4F6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3" name="Shape 93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4" name="Shape 934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5" name="Shape 9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6" name="Shape 9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Labs-Logo-OnDark (2).png" id="942" name="Shape 9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3074" y="1702031"/>
            <a:ext cx="6197852" cy="147772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Shape 943"/>
          <p:cNvSpPr txBox="1"/>
          <p:nvPr>
            <p:ph idx="1" type="subTitle"/>
          </p:nvPr>
        </p:nvSpPr>
        <p:spPr>
          <a:xfrm>
            <a:off x="3272700" y="2671500"/>
            <a:ext cx="52842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4" name="Shape 9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two columns" type="secHead">
  <p:cSld name="SECTION_HEADER">
    <p:bg>
      <p:bgPr>
        <a:solidFill>
          <a:srgbClr val="FFFFFF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 txBox="1"/>
          <p:nvPr>
            <p:ph idx="12" type="sldNum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ivotalLabs-FanBlades-OnTeal.png" id="948" name="Shape 9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 txBox="1"/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223775" y="1204350"/>
            <a:ext cx="39999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2" name="Shape 952"/>
          <p:cNvSpPr txBox="1"/>
          <p:nvPr>
            <p:ph idx="2" type="body"/>
          </p:nvPr>
        </p:nvSpPr>
        <p:spPr>
          <a:xfrm>
            <a:off x="4894475" y="1204350"/>
            <a:ext cx="39999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 column">
  <p:cSld name="SECTION_HEADER_1">
    <p:bg>
      <p:bgPr>
        <a:solidFill>
          <a:srgbClr val="FFFFFF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/>
        </p:nvSpPr>
        <p:spPr>
          <a:xfrm>
            <a:off x="0" y="4603375"/>
            <a:ext cx="9144000" cy="540000"/>
          </a:xfrm>
          <a:prstGeom prst="rect">
            <a:avLst/>
          </a:prstGeom>
          <a:solidFill>
            <a:srgbClr val="1B3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votalLabs-FanBlades-OnTeal.png" id="955" name="Shape 9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33" y="4681635"/>
            <a:ext cx="449052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/>
          <p:nvPr/>
        </p:nvSpPr>
        <p:spPr>
          <a:xfrm>
            <a:off x="-12925" y="125"/>
            <a:ext cx="9144000" cy="66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8" name="Shape 958"/>
          <p:cNvSpPr txBox="1"/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9" name="Shape 959"/>
          <p:cNvSpPr txBox="1"/>
          <p:nvPr>
            <p:ph idx="12" type="sldNum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BG slide" type="tx">
  <p:cSld name="TITLE_AND_BODY">
    <p:bg>
      <p:bgPr>
        <a:solidFill>
          <a:srgbClr val="FFFFFF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223775" y="120575"/>
            <a:ext cx="86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Proxima Nova"/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223775" y="1204350"/>
            <a:ext cx="86706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63" name="Shape 963"/>
          <p:cNvSpPr txBox="1"/>
          <p:nvPr>
            <p:ph idx="12" type="sldNum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eparator">
  <p:cSld name="CAPTION_ONLY">
    <p:bg>
      <p:bgPr>
        <a:solidFill>
          <a:srgbClr val="FFFFFF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Shape 9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type="title"/>
          </p:nvPr>
        </p:nvSpPr>
        <p:spPr>
          <a:xfrm>
            <a:off x="239200" y="4388000"/>
            <a:ext cx="8513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9" name="Shape 969"/>
          <p:cNvSpPr txBox="1"/>
          <p:nvPr>
            <p:ph idx="12" type="sldNum"/>
          </p:nvPr>
        </p:nvSpPr>
        <p:spPr>
          <a:xfrm>
            <a:off x="8472450" y="4729649"/>
            <a:ext cx="548700" cy="3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hape 8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Shape 8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0" name="Shape 9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1" name="Shape 9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9" name="Shape 9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Shape 100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2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239200" y="2272800"/>
            <a:ext cx="85134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2" name="Shape 9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BLANK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/>
        </p:nvSpPr>
        <p:spPr>
          <a:xfrm flipH="1" rot="10800000">
            <a:off x="0" y="4310400"/>
            <a:ext cx="9144000" cy="833100"/>
          </a:xfrm>
          <a:prstGeom prst="rect">
            <a:avLst/>
          </a:prstGeom>
          <a:solidFill>
            <a:srgbClr val="1F2F3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Shape 975"/>
          <p:cNvCxnSpPr/>
          <p:nvPr/>
        </p:nvCxnSpPr>
        <p:spPr>
          <a:xfrm>
            <a:off x="4571995" y="4559537"/>
            <a:ext cx="0" cy="399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6" name="Shape 9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4825" y="4494669"/>
            <a:ext cx="2218472" cy="528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Shape 977"/>
          <p:cNvSpPr txBox="1"/>
          <p:nvPr>
            <p:ph idx="1" type="subTitle"/>
          </p:nvPr>
        </p:nvSpPr>
        <p:spPr>
          <a:xfrm>
            <a:off x="311700" y="2797350"/>
            <a:ext cx="8520600" cy="39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Proxima Nova"/>
              <a:buNone/>
              <a:defRPr sz="24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8" name="Shape 978"/>
          <p:cNvSpPr txBox="1"/>
          <p:nvPr>
            <p:ph type="title"/>
          </p:nvPr>
        </p:nvSpPr>
        <p:spPr>
          <a:xfrm>
            <a:off x="766500" y="2087400"/>
            <a:ext cx="76110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Shape 979"/>
          <p:cNvSpPr txBox="1"/>
          <p:nvPr>
            <p:ph idx="2" type="subTitle"/>
          </p:nvPr>
        </p:nvSpPr>
        <p:spPr>
          <a:xfrm>
            <a:off x="4729650" y="4494675"/>
            <a:ext cx="44142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0" name="Shape 9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hape 10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" name="Shape 10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5" name="Shape 10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Shape 114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Shape 115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theme" Target="../theme/theme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6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theme" Target="../theme/theme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B323F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0" name="Shape 9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pivotal.io/pivotalcf/2-0/monitoring/index.html" TargetMode="External"/><Relationship Id="rId4" Type="http://schemas.openxmlformats.org/officeDocument/2006/relationships/hyperlink" Target="http://docs-pcf-staging.cfapps.io/pivotalcf/2-1/monitoring/index.html" TargetMode="External"/><Relationship Id="rId5" Type="http://schemas.openxmlformats.org/officeDocument/2006/relationships/hyperlink" Target="https://docs.pivotal.io/pcf-healthwatch/1-1/release-notes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pivotal.io/pivotalcf/2-0/monitoring/kpi.html#mem.percen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pivotal-cf/pcf-metrics-trace-example-sp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pivotal.io/pivotalcf/2-0/monitoring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type="title"/>
          </p:nvPr>
        </p:nvSpPr>
        <p:spPr>
          <a:xfrm>
            <a:off x="523199" y="1737025"/>
            <a:ext cx="85647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and PCF Healthwatch</a:t>
            </a:r>
            <a:endParaRPr/>
          </a:p>
        </p:txBody>
      </p:sp>
      <p:sp>
        <p:nvSpPr>
          <p:cNvPr id="986" name="Shape 986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Cory Jett, Platform Architect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April,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Release Target: March 2018</a:t>
            </a:r>
            <a:endParaRPr/>
          </a:p>
        </p:txBody>
      </p:sp>
      <p:sp>
        <p:nvSpPr>
          <p:cNvPr id="1055" name="Shape 105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PCF HealthWatch 1.2</a:t>
            </a:r>
            <a:endParaRPr sz="2000"/>
          </a:p>
        </p:txBody>
      </p:sp>
      <p:sp>
        <p:nvSpPr>
          <p:cNvPr id="1056" name="Shape 1056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7" name="Shape 1057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folHlink"/>
                </a:solidFill>
              </a:rPr>
              <a:t>Alerting.</a:t>
            </a:r>
            <a:r>
              <a:rPr lang="en">
                <a:solidFill>
                  <a:schemeClr val="folHlink"/>
                </a:solidFill>
              </a:rPr>
              <a:t> </a:t>
            </a:r>
            <a:r>
              <a:rPr lang="en" u="sng">
                <a:solidFill>
                  <a:schemeClr val="accent2"/>
                </a:solidFill>
                <a:hlinkClick r:id="rId3"/>
              </a:rPr>
              <a:t>KPI/KSI</a:t>
            </a:r>
            <a:r>
              <a:rPr lang="en">
                <a:solidFill>
                  <a:schemeClr val="folHlink"/>
                </a:solidFill>
              </a:rPr>
              <a:t> out of the box Alerts with configuration of shipped thresholds</a:t>
            </a:r>
            <a:endParaRPr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folHlink"/>
                </a:solidFill>
              </a:rPr>
              <a:t>Isolation Segments.</a:t>
            </a:r>
            <a:r>
              <a:rPr lang="en">
                <a:solidFill>
                  <a:schemeClr val="folHlink"/>
                </a:solidFill>
              </a:rPr>
              <a:t> Handling impacts to Healthwatch super-metrics produced; Impacts to Healthwatch UI</a:t>
            </a:r>
            <a:endParaRPr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folHlink"/>
                </a:solidFill>
              </a:rPr>
              <a:t>Data.</a:t>
            </a:r>
            <a:r>
              <a:rPr lang="en">
                <a:solidFill>
                  <a:schemeClr val="folHlink"/>
                </a:solidFill>
              </a:rPr>
              <a:t> Data Store &amp; Data Aggregation Improvements</a:t>
            </a:r>
            <a:endParaRPr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folHlink"/>
                </a:solidFill>
              </a:rPr>
              <a:t>Eliminate creation of service network requirement for production installation.</a:t>
            </a:r>
            <a:endParaRPr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folHlink"/>
                </a:solidFill>
              </a:rPr>
              <a:t>Adapts for PCF 2.1 relevant </a:t>
            </a:r>
            <a:r>
              <a:rPr lang="en" u="sng">
                <a:solidFill>
                  <a:schemeClr val="accent2"/>
                </a:solidFill>
                <a:hlinkClick r:id="rId4"/>
              </a:rPr>
              <a:t>KPI/KSI</a:t>
            </a:r>
            <a:r>
              <a:rPr lang="en">
                <a:solidFill>
                  <a:schemeClr val="folHlink"/>
                </a:solidFill>
              </a:rPr>
              <a:t> changes</a:t>
            </a:r>
            <a:endParaRPr sz="1200">
              <a:solidFill>
                <a:schemeClr val="folHlink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2"/>
                </a:solidFill>
                <a:hlinkClick r:id="rId5"/>
              </a:rPr>
              <a:t>ICYMI: 1.1 Features</a:t>
            </a:r>
            <a:endParaRPr sz="1400">
              <a:solidFill>
                <a:schemeClr val="folHlink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folHlink"/>
                </a:solidFill>
              </a:rPr>
              <a:t>Support for SFP</a:t>
            </a:r>
            <a:endParaRPr i="1" sz="1200">
              <a:solidFill>
                <a:schemeClr val="folHlink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folHlink"/>
                </a:solidFill>
              </a:rPr>
              <a:t>Custom Foundation Label for published metrics</a:t>
            </a:r>
            <a:endParaRPr i="1" sz="1200">
              <a:solidFill>
                <a:schemeClr val="folHlink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folHlink"/>
                </a:solidFill>
              </a:rPr>
              <a:t>Cross-Browser Support</a:t>
            </a:r>
            <a:endParaRPr i="1" sz="1200">
              <a:solidFill>
                <a:schemeClr val="folHlink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folHlink"/>
                </a:solidFill>
              </a:rPr>
              <a:t>Custom Foundation Label displays on dashboard</a:t>
            </a:r>
            <a:endParaRPr sz="1200">
              <a:solidFill>
                <a:schemeClr val="folHlink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folHlink"/>
                </a:solidFill>
              </a:rPr>
              <a:t>Minor UI/UX Improvements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 (EVA)</a:t>
            </a:r>
            <a:endParaRPr/>
          </a:p>
        </p:txBody>
      </p:sp>
      <p:sp>
        <p:nvSpPr>
          <p:cNvPr id="1063" name="Shape 1063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PCF Healthwatch publishes events.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With EVA, subscribers can receive messages (email, Slack, webhook) on KPI thresholds in Healthwatch. 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Configure Event Alerts is via a CF CLI plugin.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Example: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i="1" lang="en" sz="1400">
                <a:solidFill>
                  <a:srgbClr val="000000"/>
                </a:solidFill>
              </a:rPr>
              <a:t>Healthwatch publishes a warning event when BOSH system memory is greater than 80% and a critical event when greater than 90%</a:t>
            </a:r>
            <a:r>
              <a:rPr i="1" lang="en" sz="1400">
                <a:solidFill>
                  <a:srgbClr val="FFFFFF"/>
                </a:solidFill>
              </a:rPr>
              <a:t> </a:t>
            </a:r>
            <a:r>
              <a:rPr i="1" lang="en" sz="1400" u="sng">
                <a:solidFill>
                  <a:schemeClr val="accent2"/>
                </a:solidFill>
                <a:hlinkClick r:id="rId3"/>
              </a:rPr>
              <a:t>link to Healthwatch docs</a:t>
            </a:r>
            <a:r>
              <a:rPr i="1" lang="en" sz="1400">
                <a:solidFill>
                  <a:srgbClr val="FFFFFF"/>
                </a:solidFill>
              </a:rPr>
              <a:t>, </a:t>
            </a:r>
            <a:r>
              <a:rPr i="1" lang="en" sz="1400">
                <a:solidFill>
                  <a:srgbClr val="000000"/>
                </a:solidFill>
              </a:rPr>
              <a:t>Platform operators can now subscribe to Healthwatch’s system.mem.percent topic and receive warning and critical messages via email, Slack or webhook integration when these events occur.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Shape 1064"/>
          <p:cNvSpPr/>
          <p:nvPr/>
        </p:nvSpPr>
        <p:spPr>
          <a:xfrm>
            <a:off x="541800" y="3076574"/>
            <a:ext cx="2054400" cy="118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Operator Efficiency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Shape 106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Release Target: March 2018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&amp; Alerting</a:t>
            </a:r>
            <a:endParaRPr/>
          </a:p>
        </p:txBody>
      </p:sp>
      <p:grpSp>
        <p:nvGrpSpPr>
          <p:cNvPr id="1071" name="Shape 1071"/>
          <p:cNvGrpSpPr/>
          <p:nvPr/>
        </p:nvGrpSpPr>
        <p:grpSpPr>
          <a:xfrm>
            <a:off x="202265" y="891024"/>
            <a:ext cx="4041669" cy="1349808"/>
            <a:chOff x="5802325" y="24125"/>
            <a:chExt cx="3126775" cy="1196850"/>
          </a:xfrm>
        </p:grpSpPr>
        <p:pic>
          <p:nvPicPr>
            <p:cNvPr id="1072" name="Shape 1072"/>
            <p:cNvPicPr preferRelativeResize="0"/>
            <p:nvPr/>
          </p:nvPicPr>
          <p:blipFill rotWithShape="1">
            <a:blip r:embed="rId3">
              <a:alphaModFix/>
            </a:blip>
            <a:srcRect b="82564" l="3640" r="11311" t="9885"/>
            <a:stretch/>
          </p:blipFill>
          <p:spPr>
            <a:xfrm>
              <a:off x="5802325" y="24125"/>
              <a:ext cx="3126775" cy="19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Shape 1073"/>
            <p:cNvPicPr preferRelativeResize="0"/>
            <p:nvPr/>
          </p:nvPicPr>
          <p:blipFill rotWithShape="1">
            <a:blip r:embed="rId3">
              <a:alphaModFix/>
            </a:blip>
            <a:srcRect b="0" l="3640" r="11311" t="60839"/>
            <a:stretch/>
          </p:blipFill>
          <p:spPr>
            <a:xfrm>
              <a:off x="5802325" y="217575"/>
              <a:ext cx="3126775" cy="100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Shape 1074"/>
          <p:cNvSpPr txBox="1"/>
          <p:nvPr/>
        </p:nvSpPr>
        <p:spPr>
          <a:xfrm>
            <a:off x="1233400" y="2318400"/>
            <a:ext cx="1979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View available topics </a:t>
            </a:r>
            <a:endParaRPr b="1" sz="1200"/>
          </a:p>
        </p:txBody>
      </p:sp>
      <p:sp>
        <p:nvSpPr>
          <p:cNvPr id="1075" name="Shape 1075"/>
          <p:cNvSpPr txBox="1"/>
          <p:nvPr/>
        </p:nvSpPr>
        <p:spPr>
          <a:xfrm>
            <a:off x="5797963" y="1658175"/>
            <a:ext cx="1859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Create slack, email or webhook targets</a:t>
            </a:r>
            <a:endParaRPr b="1" sz="1200"/>
          </a:p>
        </p:txBody>
      </p:sp>
      <p:sp>
        <p:nvSpPr>
          <p:cNvPr id="1076" name="Shape 1076"/>
          <p:cNvSpPr txBox="1"/>
          <p:nvPr/>
        </p:nvSpPr>
        <p:spPr>
          <a:xfrm>
            <a:off x="1439950" y="4441375"/>
            <a:ext cx="1566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Subscribe a target to topics</a:t>
            </a:r>
            <a:endParaRPr b="1" sz="1200"/>
          </a:p>
        </p:txBody>
      </p:sp>
      <p:sp>
        <p:nvSpPr>
          <p:cNvPr id="1077" name="Shape 1077"/>
          <p:cNvSpPr txBox="1"/>
          <p:nvPr/>
        </p:nvSpPr>
        <p:spPr>
          <a:xfrm>
            <a:off x="6209730" y="4782600"/>
            <a:ext cx="1321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Receive events  </a:t>
            </a:r>
            <a:endParaRPr b="1" sz="1200"/>
          </a:p>
        </p:txBody>
      </p:sp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75" y="3040100"/>
            <a:ext cx="4213649" cy="1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075" y="951475"/>
            <a:ext cx="4319975" cy="623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6">
            <a:alphaModFix/>
          </a:blip>
          <a:srcRect b="0" l="1536" r="0" t="0"/>
          <a:stretch/>
        </p:blipFill>
        <p:spPr>
          <a:xfrm>
            <a:off x="4710650" y="2289850"/>
            <a:ext cx="4319977" cy="2436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Healthwatch</a:t>
            </a:r>
            <a:endParaRPr/>
          </a:p>
        </p:txBody>
      </p:sp>
      <p:sp>
        <p:nvSpPr>
          <p:cNvPr id="1086" name="Shape 108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An operational dashboard for PCF. The product monitors and displays important data about the platform’s performance.</a:t>
            </a:r>
            <a:br>
              <a:rPr lang="en"/>
            </a:br>
            <a:endParaRPr/>
          </a:p>
        </p:txBody>
      </p:sp>
      <p:pic>
        <p:nvPicPr>
          <p:cNvPr id="1087" name="Shape 1087"/>
          <p:cNvPicPr preferRelativeResize="0"/>
          <p:nvPr/>
        </p:nvPicPr>
        <p:blipFill rotWithShape="1">
          <a:blip r:embed="rId3">
            <a:alphaModFix/>
          </a:blip>
          <a:srcRect b="35654" l="0" r="0" t="0"/>
          <a:stretch/>
        </p:blipFill>
        <p:spPr>
          <a:xfrm>
            <a:off x="3484025" y="483324"/>
            <a:ext cx="5267274" cy="4250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092" name="Shape 1092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Shape 1093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Shape 1094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5" name="Shape 1095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6" name="Shape 1096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1097" name="Shape 109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Shape 1105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/>
        </p:nvSpPr>
        <p:spPr>
          <a:xfrm>
            <a:off x="3935604" y="864275"/>
            <a:ext cx="2000100" cy="2253300"/>
          </a:xfrm>
          <a:prstGeom prst="roundRect">
            <a:avLst>
              <a:gd fmla="val 2236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Shape 1111"/>
          <p:cNvSpPr/>
          <p:nvPr/>
        </p:nvSpPr>
        <p:spPr>
          <a:xfrm flipH="1" rot="10800000">
            <a:off x="241294" y="2168883"/>
            <a:ext cx="8844900" cy="1917600"/>
          </a:xfrm>
          <a:prstGeom prst="bentArrow">
            <a:avLst>
              <a:gd fmla="val 19995" name="adj1"/>
              <a:gd fmla="val 25348" name="adj2"/>
              <a:gd fmla="val 29898" name="adj3"/>
              <a:gd fmla="val 64198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1933675" y="864275"/>
            <a:ext cx="2000100" cy="2253300"/>
          </a:xfrm>
          <a:prstGeom prst="roundRect">
            <a:avLst>
              <a:gd fmla="val 2236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Shape 1113"/>
          <p:cNvSpPr/>
          <p:nvPr/>
        </p:nvSpPr>
        <p:spPr>
          <a:xfrm>
            <a:off x="1933669" y="3200333"/>
            <a:ext cx="5348700" cy="814800"/>
          </a:xfrm>
          <a:prstGeom prst="roundRect">
            <a:avLst>
              <a:gd fmla="val 9424" name="adj"/>
            </a:avLst>
          </a:prstGeom>
          <a:solidFill>
            <a:srgbClr val="EFEFEF"/>
          </a:solidFill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14" name="Shape 1114"/>
          <p:cNvGrpSpPr/>
          <p:nvPr/>
        </p:nvGrpSpPr>
        <p:grpSpPr>
          <a:xfrm>
            <a:off x="3085230" y="3445791"/>
            <a:ext cx="725536" cy="292546"/>
            <a:chOff x="6822737" y="2258433"/>
            <a:chExt cx="1387524" cy="530454"/>
          </a:xfrm>
        </p:grpSpPr>
        <p:sp>
          <p:nvSpPr>
            <p:cNvPr id="1115" name="Shape 1115"/>
            <p:cNvSpPr/>
            <p:nvPr/>
          </p:nvSpPr>
          <p:spPr>
            <a:xfrm>
              <a:off x="7549821" y="2391271"/>
              <a:ext cx="298100" cy="397616"/>
            </a:xfrm>
            <a:custGeom>
              <a:pathLst>
                <a:path extrusionOk="0" h="12410" w="9304">
                  <a:moveTo>
                    <a:pt x="4637" y="0"/>
                  </a:moveTo>
                  <a:cubicBezTo>
                    <a:pt x="1843" y="0"/>
                    <a:pt x="164" y="1412"/>
                    <a:pt x="164" y="3463"/>
                  </a:cubicBezTo>
                  <a:cubicBezTo>
                    <a:pt x="164" y="5469"/>
                    <a:pt x="1189" y="6346"/>
                    <a:pt x="4013" y="7104"/>
                  </a:cubicBezTo>
                  <a:cubicBezTo>
                    <a:pt x="6242" y="7817"/>
                    <a:pt x="6718" y="8055"/>
                    <a:pt x="6718" y="9006"/>
                  </a:cubicBezTo>
                  <a:cubicBezTo>
                    <a:pt x="6718" y="9838"/>
                    <a:pt x="6004" y="10329"/>
                    <a:pt x="4756" y="10329"/>
                  </a:cubicBezTo>
                  <a:cubicBezTo>
                    <a:pt x="3300" y="10329"/>
                    <a:pt x="2557" y="9675"/>
                    <a:pt x="2557" y="8560"/>
                  </a:cubicBezTo>
                  <a:lnTo>
                    <a:pt x="2557" y="8204"/>
                  </a:lnTo>
                  <a:lnTo>
                    <a:pt x="1" y="8204"/>
                  </a:lnTo>
                  <a:lnTo>
                    <a:pt x="1" y="8739"/>
                  </a:lnTo>
                  <a:cubicBezTo>
                    <a:pt x="1" y="10953"/>
                    <a:pt x="1472" y="12409"/>
                    <a:pt x="4682" y="12409"/>
                  </a:cubicBezTo>
                  <a:cubicBezTo>
                    <a:pt x="7431" y="12409"/>
                    <a:pt x="9304" y="11131"/>
                    <a:pt x="9304" y="8872"/>
                  </a:cubicBezTo>
                  <a:cubicBezTo>
                    <a:pt x="9304" y="6926"/>
                    <a:pt x="8382" y="6049"/>
                    <a:pt x="5380" y="5202"/>
                  </a:cubicBezTo>
                  <a:cubicBezTo>
                    <a:pt x="3359" y="4533"/>
                    <a:pt x="2750" y="4280"/>
                    <a:pt x="2750" y="3359"/>
                  </a:cubicBezTo>
                  <a:cubicBezTo>
                    <a:pt x="2750" y="2601"/>
                    <a:pt x="3389" y="2081"/>
                    <a:pt x="4578" y="2081"/>
                  </a:cubicBezTo>
                  <a:cubicBezTo>
                    <a:pt x="6004" y="2081"/>
                    <a:pt x="6599" y="2779"/>
                    <a:pt x="6599" y="3671"/>
                  </a:cubicBezTo>
                  <a:lnTo>
                    <a:pt x="6599" y="4013"/>
                  </a:lnTo>
                  <a:lnTo>
                    <a:pt x="9155" y="4013"/>
                  </a:lnTo>
                  <a:lnTo>
                    <a:pt x="9155" y="3612"/>
                  </a:lnTo>
                  <a:cubicBezTo>
                    <a:pt x="9155" y="1472"/>
                    <a:pt x="7713" y="0"/>
                    <a:pt x="4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6826069" y="2400787"/>
              <a:ext cx="298100" cy="379514"/>
            </a:xfrm>
            <a:custGeom>
              <a:pathLst>
                <a:path extrusionOk="0" h="11845" w="9304">
                  <a:moveTo>
                    <a:pt x="4385" y="2215"/>
                  </a:moveTo>
                  <a:cubicBezTo>
                    <a:pt x="5202" y="2215"/>
                    <a:pt x="6138" y="2468"/>
                    <a:pt x="6138" y="3448"/>
                  </a:cubicBezTo>
                  <a:cubicBezTo>
                    <a:pt x="6138" y="4400"/>
                    <a:pt x="5306" y="4741"/>
                    <a:pt x="4504" y="4741"/>
                  </a:cubicBezTo>
                  <a:lnTo>
                    <a:pt x="2616" y="4741"/>
                  </a:lnTo>
                  <a:lnTo>
                    <a:pt x="2616" y="2215"/>
                  </a:lnTo>
                  <a:close/>
                  <a:moveTo>
                    <a:pt x="4593" y="6941"/>
                  </a:moveTo>
                  <a:cubicBezTo>
                    <a:pt x="5440" y="6941"/>
                    <a:pt x="6703" y="7134"/>
                    <a:pt x="6703" y="8249"/>
                  </a:cubicBezTo>
                  <a:cubicBezTo>
                    <a:pt x="6703" y="9289"/>
                    <a:pt x="5782" y="9645"/>
                    <a:pt x="4964" y="9645"/>
                  </a:cubicBezTo>
                  <a:lnTo>
                    <a:pt x="2616" y="9645"/>
                  </a:lnTo>
                  <a:lnTo>
                    <a:pt x="2616" y="6941"/>
                  </a:lnTo>
                  <a:close/>
                  <a:moveTo>
                    <a:pt x="1" y="1"/>
                  </a:moveTo>
                  <a:lnTo>
                    <a:pt x="1" y="11845"/>
                  </a:lnTo>
                  <a:lnTo>
                    <a:pt x="4860" y="11845"/>
                  </a:lnTo>
                  <a:cubicBezTo>
                    <a:pt x="6970" y="11845"/>
                    <a:pt x="9304" y="11028"/>
                    <a:pt x="9304" y="8546"/>
                  </a:cubicBezTo>
                  <a:cubicBezTo>
                    <a:pt x="9304" y="7015"/>
                    <a:pt x="8263" y="5856"/>
                    <a:pt x="6718" y="5663"/>
                  </a:cubicBezTo>
                  <a:lnTo>
                    <a:pt x="6718" y="5618"/>
                  </a:lnTo>
                  <a:cubicBezTo>
                    <a:pt x="7936" y="5247"/>
                    <a:pt x="8754" y="4340"/>
                    <a:pt x="8754" y="3017"/>
                  </a:cubicBezTo>
                  <a:cubicBezTo>
                    <a:pt x="8754" y="446"/>
                    <a:pt x="6495" y="1"/>
                    <a:pt x="4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7880762" y="2400787"/>
              <a:ext cx="329499" cy="379514"/>
            </a:xfrm>
            <a:custGeom>
              <a:pathLst>
                <a:path extrusionOk="0" h="11845" w="10284">
                  <a:moveTo>
                    <a:pt x="0" y="1"/>
                  </a:moveTo>
                  <a:lnTo>
                    <a:pt x="0" y="11845"/>
                  </a:lnTo>
                  <a:lnTo>
                    <a:pt x="2616" y="11845"/>
                  </a:lnTo>
                  <a:lnTo>
                    <a:pt x="2616" y="6733"/>
                  </a:lnTo>
                  <a:lnTo>
                    <a:pt x="7683" y="6733"/>
                  </a:lnTo>
                  <a:lnTo>
                    <a:pt x="7683" y="11845"/>
                  </a:lnTo>
                  <a:lnTo>
                    <a:pt x="10284" y="11845"/>
                  </a:lnTo>
                  <a:lnTo>
                    <a:pt x="10284" y="1"/>
                  </a:lnTo>
                  <a:lnTo>
                    <a:pt x="7683" y="1"/>
                  </a:lnTo>
                  <a:lnTo>
                    <a:pt x="7683" y="4414"/>
                  </a:lnTo>
                  <a:lnTo>
                    <a:pt x="2616" y="4414"/>
                  </a:lnTo>
                  <a:lnTo>
                    <a:pt x="2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6822737" y="2259363"/>
              <a:ext cx="63375" cy="73852"/>
            </a:xfrm>
            <a:custGeom>
              <a:pathLst>
                <a:path extrusionOk="0" h="2305" w="1978">
                  <a:moveTo>
                    <a:pt x="1160" y="1"/>
                  </a:moveTo>
                  <a:cubicBezTo>
                    <a:pt x="387" y="1"/>
                    <a:pt x="1" y="551"/>
                    <a:pt x="1" y="1160"/>
                  </a:cubicBezTo>
                  <a:cubicBezTo>
                    <a:pt x="15" y="1769"/>
                    <a:pt x="402" y="2304"/>
                    <a:pt x="1160" y="2304"/>
                  </a:cubicBezTo>
                  <a:cubicBezTo>
                    <a:pt x="1457" y="2304"/>
                    <a:pt x="1754" y="2185"/>
                    <a:pt x="1977" y="1963"/>
                  </a:cubicBezTo>
                  <a:lnTo>
                    <a:pt x="1873" y="1844"/>
                  </a:lnTo>
                  <a:cubicBezTo>
                    <a:pt x="1680" y="2037"/>
                    <a:pt x="1412" y="2141"/>
                    <a:pt x="1160" y="2141"/>
                  </a:cubicBezTo>
                  <a:cubicBezTo>
                    <a:pt x="521" y="2141"/>
                    <a:pt x="179" y="1680"/>
                    <a:pt x="179" y="1145"/>
                  </a:cubicBezTo>
                  <a:cubicBezTo>
                    <a:pt x="164" y="610"/>
                    <a:pt x="506" y="150"/>
                    <a:pt x="1160" y="150"/>
                  </a:cubicBezTo>
                  <a:cubicBezTo>
                    <a:pt x="1412" y="150"/>
                    <a:pt x="1665" y="239"/>
                    <a:pt x="1858" y="432"/>
                  </a:cubicBezTo>
                  <a:lnTo>
                    <a:pt x="1977" y="328"/>
                  </a:lnTo>
                  <a:cubicBezTo>
                    <a:pt x="1754" y="105"/>
                    <a:pt x="1457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6907964" y="2259843"/>
              <a:ext cx="46234" cy="72410"/>
            </a:xfrm>
            <a:custGeom>
              <a:pathLst>
                <a:path extrusionOk="0" h="2260" w="1443">
                  <a:moveTo>
                    <a:pt x="1" y="1"/>
                  </a:moveTo>
                  <a:lnTo>
                    <a:pt x="1" y="2260"/>
                  </a:lnTo>
                  <a:lnTo>
                    <a:pt x="1442" y="2260"/>
                  </a:lnTo>
                  <a:lnTo>
                    <a:pt x="1442" y="2096"/>
                  </a:lnTo>
                  <a:lnTo>
                    <a:pt x="179" y="2096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6974158" y="2258914"/>
              <a:ext cx="72891" cy="74301"/>
            </a:xfrm>
            <a:custGeom>
              <a:pathLst>
                <a:path extrusionOk="0" h="2319" w="2275">
                  <a:moveTo>
                    <a:pt x="1130" y="164"/>
                  </a:moveTo>
                  <a:cubicBezTo>
                    <a:pt x="1769" y="164"/>
                    <a:pt x="2096" y="639"/>
                    <a:pt x="2096" y="1159"/>
                  </a:cubicBezTo>
                  <a:cubicBezTo>
                    <a:pt x="2096" y="1664"/>
                    <a:pt x="1769" y="2170"/>
                    <a:pt x="1130" y="2170"/>
                  </a:cubicBezTo>
                  <a:cubicBezTo>
                    <a:pt x="491" y="2170"/>
                    <a:pt x="164" y="1664"/>
                    <a:pt x="164" y="1159"/>
                  </a:cubicBezTo>
                  <a:cubicBezTo>
                    <a:pt x="164" y="624"/>
                    <a:pt x="476" y="164"/>
                    <a:pt x="1130" y="164"/>
                  </a:cubicBezTo>
                  <a:close/>
                  <a:moveTo>
                    <a:pt x="1130" y="0"/>
                  </a:moveTo>
                  <a:cubicBezTo>
                    <a:pt x="372" y="0"/>
                    <a:pt x="0" y="550"/>
                    <a:pt x="0" y="1159"/>
                  </a:cubicBezTo>
                  <a:cubicBezTo>
                    <a:pt x="0" y="1754"/>
                    <a:pt x="372" y="2318"/>
                    <a:pt x="1130" y="2318"/>
                  </a:cubicBezTo>
                  <a:cubicBezTo>
                    <a:pt x="1888" y="2318"/>
                    <a:pt x="2259" y="1754"/>
                    <a:pt x="2259" y="1159"/>
                  </a:cubicBezTo>
                  <a:cubicBezTo>
                    <a:pt x="2274" y="550"/>
                    <a:pt x="1888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7072233" y="2259843"/>
              <a:ext cx="55269" cy="73372"/>
            </a:xfrm>
            <a:custGeom>
              <a:pathLst>
                <a:path extrusionOk="0" h="2290" w="1725">
                  <a:moveTo>
                    <a:pt x="1" y="1"/>
                  </a:moveTo>
                  <a:lnTo>
                    <a:pt x="1" y="1398"/>
                  </a:lnTo>
                  <a:cubicBezTo>
                    <a:pt x="1" y="1992"/>
                    <a:pt x="432" y="2289"/>
                    <a:pt x="863" y="2289"/>
                  </a:cubicBezTo>
                  <a:cubicBezTo>
                    <a:pt x="1294" y="2289"/>
                    <a:pt x="1725" y="1992"/>
                    <a:pt x="1725" y="1398"/>
                  </a:cubicBezTo>
                  <a:lnTo>
                    <a:pt x="1725" y="1"/>
                  </a:lnTo>
                  <a:lnTo>
                    <a:pt x="1546" y="1"/>
                  </a:lnTo>
                  <a:lnTo>
                    <a:pt x="1546" y="1398"/>
                  </a:lnTo>
                  <a:cubicBezTo>
                    <a:pt x="1546" y="1883"/>
                    <a:pt x="1198" y="2128"/>
                    <a:pt x="851" y="2128"/>
                  </a:cubicBezTo>
                  <a:cubicBezTo>
                    <a:pt x="507" y="2128"/>
                    <a:pt x="164" y="1886"/>
                    <a:pt x="164" y="1398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7154127" y="2259843"/>
              <a:ext cx="61453" cy="72410"/>
            </a:xfrm>
            <a:custGeom>
              <a:pathLst>
                <a:path extrusionOk="0" h="2260" w="1918">
                  <a:moveTo>
                    <a:pt x="759" y="164"/>
                  </a:moveTo>
                  <a:cubicBezTo>
                    <a:pt x="1413" y="164"/>
                    <a:pt x="1725" y="640"/>
                    <a:pt x="1725" y="1100"/>
                  </a:cubicBezTo>
                  <a:cubicBezTo>
                    <a:pt x="1740" y="1591"/>
                    <a:pt x="1428" y="2096"/>
                    <a:pt x="759" y="2096"/>
                  </a:cubicBezTo>
                  <a:lnTo>
                    <a:pt x="164" y="2096"/>
                  </a:lnTo>
                  <a:lnTo>
                    <a:pt x="164" y="164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759" y="2260"/>
                  </a:lnTo>
                  <a:cubicBezTo>
                    <a:pt x="1546" y="2260"/>
                    <a:pt x="1918" y="1680"/>
                    <a:pt x="1903" y="1100"/>
                  </a:cubicBezTo>
                  <a:cubicBezTo>
                    <a:pt x="1888" y="551"/>
                    <a:pt x="1517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7247459" y="2259843"/>
              <a:ext cx="51937" cy="72410"/>
            </a:xfrm>
            <a:custGeom>
              <a:pathLst>
                <a:path extrusionOk="0" h="2260" w="1621">
                  <a:moveTo>
                    <a:pt x="1" y="1"/>
                  </a:moveTo>
                  <a:lnTo>
                    <a:pt x="1" y="2260"/>
                  </a:lnTo>
                  <a:lnTo>
                    <a:pt x="432" y="2260"/>
                  </a:lnTo>
                  <a:lnTo>
                    <a:pt x="432" y="1427"/>
                  </a:lnTo>
                  <a:lnTo>
                    <a:pt x="1561" y="1427"/>
                  </a:lnTo>
                  <a:lnTo>
                    <a:pt x="1561" y="1026"/>
                  </a:lnTo>
                  <a:lnTo>
                    <a:pt x="432" y="1026"/>
                  </a:lnTo>
                  <a:lnTo>
                    <a:pt x="432" y="417"/>
                  </a:lnTo>
                  <a:lnTo>
                    <a:pt x="1621" y="417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7317947" y="2258433"/>
              <a:ext cx="74301" cy="75262"/>
            </a:xfrm>
            <a:custGeom>
              <a:pathLst>
                <a:path extrusionOk="0" h="2349" w="2319">
                  <a:moveTo>
                    <a:pt x="1159" y="387"/>
                  </a:moveTo>
                  <a:cubicBezTo>
                    <a:pt x="1679" y="387"/>
                    <a:pt x="1902" y="818"/>
                    <a:pt x="1888" y="1189"/>
                  </a:cubicBezTo>
                  <a:cubicBezTo>
                    <a:pt x="1888" y="1561"/>
                    <a:pt x="1679" y="1962"/>
                    <a:pt x="1159" y="1962"/>
                  </a:cubicBezTo>
                  <a:cubicBezTo>
                    <a:pt x="624" y="1962"/>
                    <a:pt x="416" y="1561"/>
                    <a:pt x="416" y="1204"/>
                  </a:cubicBezTo>
                  <a:cubicBezTo>
                    <a:pt x="401" y="818"/>
                    <a:pt x="624" y="387"/>
                    <a:pt x="1159" y="387"/>
                  </a:cubicBezTo>
                  <a:close/>
                  <a:moveTo>
                    <a:pt x="1159" y="0"/>
                  </a:moveTo>
                  <a:cubicBezTo>
                    <a:pt x="372" y="0"/>
                    <a:pt x="0" y="595"/>
                    <a:pt x="0" y="1189"/>
                  </a:cubicBezTo>
                  <a:cubicBezTo>
                    <a:pt x="0" y="1784"/>
                    <a:pt x="357" y="2348"/>
                    <a:pt x="1159" y="2348"/>
                  </a:cubicBezTo>
                  <a:cubicBezTo>
                    <a:pt x="1947" y="2348"/>
                    <a:pt x="2304" y="1769"/>
                    <a:pt x="2304" y="1189"/>
                  </a:cubicBezTo>
                  <a:cubicBezTo>
                    <a:pt x="2318" y="595"/>
                    <a:pt x="1932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7414131" y="2259843"/>
              <a:ext cx="63343" cy="73852"/>
            </a:xfrm>
            <a:custGeom>
              <a:pathLst>
                <a:path extrusionOk="0" h="2305" w="1977">
                  <a:moveTo>
                    <a:pt x="0" y="1"/>
                  </a:moveTo>
                  <a:lnTo>
                    <a:pt x="0" y="1294"/>
                  </a:lnTo>
                  <a:cubicBezTo>
                    <a:pt x="0" y="1977"/>
                    <a:pt x="461" y="2304"/>
                    <a:pt x="996" y="2304"/>
                  </a:cubicBezTo>
                  <a:cubicBezTo>
                    <a:pt x="1561" y="2304"/>
                    <a:pt x="1977" y="1962"/>
                    <a:pt x="1977" y="1294"/>
                  </a:cubicBezTo>
                  <a:lnTo>
                    <a:pt x="1977" y="1"/>
                  </a:lnTo>
                  <a:lnTo>
                    <a:pt x="1546" y="1"/>
                  </a:lnTo>
                  <a:lnTo>
                    <a:pt x="1546" y="1294"/>
                  </a:lnTo>
                  <a:cubicBezTo>
                    <a:pt x="1546" y="1680"/>
                    <a:pt x="1352" y="1918"/>
                    <a:pt x="996" y="1918"/>
                  </a:cubicBezTo>
                  <a:cubicBezTo>
                    <a:pt x="654" y="1918"/>
                    <a:pt x="416" y="1710"/>
                    <a:pt x="416" y="1294"/>
                  </a:cubicBezTo>
                  <a:lnTo>
                    <a:pt x="4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7503619" y="2259843"/>
              <a:ext cx="60043" cy="72410"/>
            </a:xfrm>
            <a:custGeom>
              <a:pathLst>
                <a:path extrusionOk="0" h="2260" w="1874">
                  <a:moveTo>
                    <a:pt x="1" y="1"/>
                  </a:moveTo>
                  <a:lnTo>
                    <a:pt x="1" y="2260"/>
                  </a:lnTo>
                  <a:lnTo>
                    <a:pt x="432" y="2260"/>
                  </a:lnTo>
                  <a:lnTo>
                    <a:pt x="432" y="744"/>
                  </a:lnTo>
                  <a:lnTo>
                    <a:pt x="1606" y="2260"/>
                  </a:lnTo>
                  <a:lnTo>
                    <a:pt x="1873" y="2260"/>
                  </a:lnTo>
                  <a:lnTo>
                    <a:pt x="1873" y="1"/>
                  </a:lnTo>
                  <a:lnTo>
                    <a:pt x="1457" y="1"/>
                  </a:lnTo>
                  <a:lnTo>
                    <a:pt x="1457" y="1398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7587436" y="2259843"/>
              <a:ext cx="64785" cy="72410"/>
            </a:xfrm>
            <a:custGeom>
              <a:pathLst>
                <a:path extrusionOk="0" h="2260" w="2022">
                  <a:moveTo>
                    <a:pt x="877" y="402"/>
                  </a:moveTo>
                  <a:cubicBezTo>
                    <a:pt x="1368" y="402"/>
                    <a:pt x="1576" y="759"/>
                    <a:pt x="1591" y="1100"/>
                  </a:cubicBezTo>
                  <a:cubicBezTo>
                    <a:pt x="1606" y="1472"/>
                    <a:pt x="1397" y="1844"/>
                    <a:pt x="877" y="1844"/>
                  </a:cubicBezTo>
                  <a:lnTo>
                    <a:pt x="417" y="1844"/>
                  </a:lnTo>
                  <a:lnTo>
                    <a:pt x="417" y="402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877" y="2260"/>
                  </a:lnTo>
                  <a:cubicBezTo>
                    <a:pt x="1665" y="2260"/>
                    <a:pt x="2022" y="1680"/>
                    <a:pt x="2007" y="1115"/>
                  </a:cubicBezTo>
                  <a:cubicBezTo>
                    <a:pt x="2007" y="551"/>
                    <a:pt x="1650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Shape 1128"/>
            <p:cNvSpPr/>
            <p:nvPr/>
          </p:nvSpPr>
          <p:spPr>
            <a:xfrm>
              <a:off x="7673143" y="2259843"/>
              <a:ext cx="63824" cy="72410"/>
            </a:xfrm>
            <a:custGeom>
              <a:pathLst>
                <a:path extrusionOk="0" h="2260" w="1992">
                  <a:moveTo>
                    <a:pt x="1071" y="402"/>
                  </a:moveTo>
                  <a:cubicBezTo>
                    <a:pt x="1338" y="402"/>
                    <a:pt x="1457" y="580"/>
                    <a:pt x="1457" y="759"/>
                  </a:cubicBezTo>
                  <a:cubicBezTo>
                    <a:pt x="1457" y="937"/>
                    <a:pt x="1338" y="1115"/>
                    <a:pt x="1071" y="1115"/>
                  </a:cubicBezTo>
                  <a:lnTo>
                    <a:pt x="417" y="1115"/>
                  </a:lnTo>
                  <a:lnTo>
                    <a:pt x="417" y="402"/>
                  </a:lnTo>
                  <a:close/>
                  <a:moveTo>
                    <a:pt x="1" y="1"/>
                  </a:moveTo>
                  <a:lnTo>
                    <a:pt x="1" y="2260"/>
                  </a:lnTo>
                  <a:lnTo>
                    <a:pt x="417" y="2260"/>
                  </a:lnTo>
                  <a:lnTo>
                    <a:pt x="417" y="1502"/>
                  </a:lnTo>
                  <a:lnTo>
                    <a:pt x="833" y="1502"/>
                  </a:lnTo>
                  <a:lnTo>
                    <a:pt x="1487" y="2260"/>
                  </a:lnTo>
                  <a:lnTo>
                    <a:pt x="1992" y="2260"/>
                  </a:lnTo>
                  <a:lnTo>
                    <a:pt x="1992" y="2230"/>
                  </a:lnTo>
                  <a:lnTo>
                    <a:pt x="1308" y="1457"/>
                  </a:lnTo>
                  <a:cubicBezTo>
                    <a:pt x="1739" y="1368"/>
                    <a:pt x="1873" y="1056"/>
                    <a:pt x="1873" y="744"/>
                  </a:cubicBezTo>
                  <a:cubicBezTo>
                    <a:pt x="1873" y="357"/>
                    <a:pt x="160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Shape 1129"/>
            <p:cNvSpPr/>
            <p:nvPr/>
          </p:nvSpPr>
          <p:spPr>
            <a:xfrm>
              <a:off x="7750295" y="2259843"/>
              <a:ext cx="70488" cy="72410"/>
            </a:xfrm>
            <a:custGeom>
              <a:pathLst>
                <a:path extrusionOk="0" h="2260" w="2200">
                  <a:moveTo>
                    <a:pt x="0" y="1"/>
                  </a:moveTo>
                  <a:lnTo>
                    <a:pt x="0" y="30"/>
                  </a:lnTo>
                  <a:lnTo>
                    <a:pt x="877" y="1323"/>
                  </a:lnTo>
                  <a:lnTo>
                    <a:pt x="877" y="2260"/>
                  </a:lnTo>
                  <a:lnTo>
                    <a:pt x="1293" y="2260"/>
                  </a:lnTo>
                  <a:lnTo>
                    <a:pt x="1293" y="1323"/>
                  </a:lnTo>
                  <a:lnTo>
                    <a:pt x="2200" y="30"/>
                  </a:lnTo>
                  <a:lnTo>
                    <a:pt x="2200" y="1"/>
                  </a:lnTo>
                  <a:lnTo>
                    <a:pt x="1679" y="1"/>
                  </a:lnTo>
                  <a:lnTo>
                    <a:pt x="1085" y="937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7247940" y="2494600"/>
              <a:ext cx="183365" cy="165262"/>
            </a:xfrm>
            <a:custGeom>
              <a:pathLst>
                <a:path extrusionOk="0" h="5158" w="5723">
                  <a:moveTo>
                    <a:pt x="2735" y="0"/>
                  </a:moveTo>
                  <a:cubicBezTo>
                    <a:pt x="1546" y="0"/>
                    <a:pt x="521" y="684"/>
                    <a:pt x="45" y="1680"/>
                  </a:cubicBezTo>
                  <a:cubicBezTo>
                    <a:pt x="30" y="1709"/>
                    <a:pt x="1" y="1769"/>
                    <a:pt x="15" y="1828"/>
                  </a:cubicBezTo>
                  <a:cubicBezTo>
                    <a:pt x="30" y="1873"/>
                    <a:pt x="90" y="1917"/>
                    <a:pt x="90" y="1917"/>
                  </a:cubicBezTo>
                  <a:cubicBezTo>
                    <a:pt x="90" y="1917"/>
                    <a:pt x="1264" y="2750"/>
                    <a:pt x="1472" y="2913"/>
                  </a:cubicBezTo>
                  <a:cubicBezTo>
                    <a:pt x="1484" y="2913"/>
                    <a:pt x="1515" y="2932"/>
                    <a:pt x="1542" y="2932"/>
                  </a:cubicBezTo>
                  <a:cubicBezTo>
                    <a:pt x="1548" y="2932"/>
                    <a:pt x="1555" y="2931"/>
                    <a:pt x="1561" y="2928"/>
                  </a:cubicBezTo>
                  <a:cubicBezTo>
                    <a:pt x="1591" y="2898"/>
                    <a:pt x="1606" y="2868"/>
                    <a:pt x="1606" y="2868"/>
                  </a:cubicBezTo>
                  <a:cubicBezTo>
                    <a:pt x="1665" y="2289"/>
                    <a:pt x="2141" y="1858"/>
                    <a:pt x="2735" y="1858"/>
                  </a:cubicBezTo>
                  <a:cubicBezTo>
                    <a:pt x="3359" y="1858"/>
                    <a:pt x="3864" y="2363"/>
                    <a:pt x="3864" y="2987"/>
                  </a:cubicBezTo>
                  <a:cubicBezTo>
                    <a:pt x="3864" y="3433"/>
                    <a:pt x="3597" y="3820"/>
                    <a:pt x="3211" y="3998"/>
                  </a:cubicBezTo>
                  <a:cubicBezTo>
                    <a:pt x="3211" y="3998"/>
                    <a:pt x="3181" y="4028"/>
                    <a:pt x="3181" y="4072"/>
                  </a:cubicBezTo>
                  <a:cubicBezTo>
                    <a:pt x="3166" y="4117"/>
                    <a:pt x="3196" y="4132"/>
                    <a:pt x="3196" y="4146"/>
                  </a:cubicBezTo>
                  <a:cubicBezTo>
                    <a:pt x="3359" y="4265"/>
                    <a:pt x="4221" y="4875"/>
                    <a:pt x="4563" y="5112"/>
                  </a:cubicBezTo>
                  <a:cubicBezTo>
                    <a:pt x="4608" y="5142"/>
                    <a:pt x="4652" y="5157"/>
                    <a:pt x="4712" y="5157"/>
                  </a:cubicBezTo>
                  <a:cubicBezTo>
                    <a:pt x="4756" y="5157"/>
                    <a:pt x="4801" y="5127"/>
                    <a:pt x="4830" y="5098"/>
                  </a:cubicBezTo>
                  <a:cubicBezTo>
                    <a:pt x="5380" y="4563"/>
                    <a:pt x="5722" y="3820"/>
                    <a:pt x="5722" y="2987"/>
                  </a:cubicBezTo>
                  <a:cubicBezTo>
                    <a:pt x="5722" y="1338"/>
                    <a:pt x="4385" y="0"/>
                    <a:pt x="2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7136537" y="2590304"/>
              <a:ext cx="390471" cy="198584"/>
            </a:xfrm>
            <a:custGeom>
              <a:pathLst>
                <a:path extrusionOk="0" h="6198" w="12187">
                  <a:moveTo>
                    <a:pt x="282" y="0"/>
                  </a:moveTo>
                  <a:cubicBezTo>
                    <a:pt x="178" y="0"/>
                    <a:pt x="119" y="15"/>
                    <a:pt x="59" y="60"/>
                  </a:cubicBezTo>
                  <a:cubicBezTo>
                    <a:pt x="0" y="119"/>
                    <a:pt x="0" y="223"/>
                    <a:pt x="0" y="283"/>
                  </a:cubicBezTo>
                  <a:lnTo>
                    <a:pt x="15" y="372"/>
                  </a:lnTo>
                  <a:cubicBezTo>
                    <a:pt x="208" y="3612"/>
                    <a:pt x="2898" y="6183"/>
                    <a:pt x="6182" y="6197"/>
                  </a:cubicBezTo>
                  <a:lnTo>
                    <a:pt x="6212" y="6197"/>
                  </a:lnTo>
                  <a:cubicBezTo>
                    <a:pt x="9021" y="6197"/>
                    <a:pt x="11399" y="4325"/>
                    <a:pt x="12156" y="1754"/>
                  </a:cubicBezTo>
                  <a:cubicBezTo>
                    <a:pt x="12171" y="1724"/>
                    <a:pt x="12186" y="1620"/>
                    <a:pt x="12171" y="1546"/>
                  </a:cubicBezTo>
                  <a:cubicBezTo>
                    <a:pt x="12156" y="1486"/>
                    <a:pt x="12112" y="1427"/>
                    <a:pt x="12067" y="1397"/>
                  </a:cubicBezTo>
                  <a:cubicBezTo>
                    <a:pt x="11711" y="1130"/>
                    <a:pt x="10745" y="431"/>
                    <a:pt x="10492" y="253"/>
                  </a:cubicBezTo>
                  <a:cubicBezTo>
                    <a:pt x="10460" y="232"/>
                    <a:pt x="10429" y="211"/>
                    <a:pt x="10387" y="211"/>
                  </a:cubicBezTo>
                  <a:cubicBezTo>
                    <a:pt x="10370" y="211"/>
                    <a:pt x="10350" y="215"/>
                    <a:pt x="10329" y="223"/>
                  </a:cubicBezTo>
                  <a:cubicBezTo>
                    <a:pt x="10269" y="253"/>
                    <a:pt x="10254" y="327"/>
                    <a:pt x="10254" y="342"/>
                  </a:cubicBezTo>
                  <a:cubicBezTo>
                    <a:pt x="10076" y="2423"/>
                    <a:pt x="8337" y="4057"/>
                    <a:pt x="6212" y="4057"/>
                  </a:cubicBezTo>
                  <a:lnTo>
                    <a:pt x="6182" y="4057"/>
                  </a:lnTo>
                  <a:cubicBezTo>
                    <a:pt x="4027" y="4043"/>
                    <a:pt x="2259" y="2348"/>
                    <a:pt x="2155" y="223"/>
                  </a:cubicBezTo>
                  <a:cubicBezTo>
                    <a:pt x="2155" y="208"/>
                    <a:pt x="2140" y="119"/>
                    <a:pt x="2095" y="60"/>
                  </a:cubicBezTo>
                  <a:cubicBezTo>
                    <a:pt x="2036" y="15"/>
                    <a:pt x="1962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7143650" y="2391271"/>
              <a:ext cx="390504" cy="199065"/>
            </a:xfrm>
            <a:custGeom>
              <a:pathLst>
                <a:path extrusionOk="0" h="6213" w="12188">
                  <a:moveTo>
                    <a:pt x="5990" y="0"/>
                  </a:moveTo>
                  <a:cubicBezTo>
                    <a:pt x="3166" y="0"/>
                    <a:pt x="789" y="1888"/>
                    <a:pt x="31" y="4459"/>
                  </a:cubicBezTo>
                  <a:cubicBezTo>
                    <a:pt x="31" y="4488"/>
                    <a:pt x="1" y="4578"/>
                    <a:pt x="16" y="4667"/>
                  </a:cubicBezTo>
                  <a:cubicBezTo>
                    <a:pt x="31" y="4726"/>
                    <a:pt x="75" y="4786"/>
                    <a:pt x="120" y="4815"/>
                  </a:cubicBezTo>
                  <a:cubicBezTo>
                    <a:pt x="477" y="5068"/>
                    <a:pt x="1442" y="5767"/>
                    <a:pt x="1710" y="5960"/>
                  </a:cubicBezTo>
                  <a:cubicBezTo>
                    <a:pt x="1731" y="5970"/>
                    <a:pt x="1765" y="5987"/>
                    <a:pt x="1804" y="5987"/>
                  </a:cubicBezTo>
                  <a:cubicBezTo>
                    <a:pt x="1822" y="5987"/>
                    <a:pt x="1840" y="5984"/>
                    <a:pt x="1859" y="5975"/>
                  </a:cubicBezTo>
                  <a:cubicBezTo>
                    <a:pt x="1933" y="5945"/>
                    <a:pt x="1933" y="5885"/>
                    <a:pt x="1933" y="5871"/>
                  </a:cubicBezTo>
                  <a:cubicBezTo>
                    <a:pt x="2111" y="3790"/>
                    <a:pt x="3865" y="2140"/>
                    <a:pt x="5990" y="2140"/>
                  </a:cubicBezTo>
                  <a:lnTo>
                    <a:pt x="6005" y="2155"/>
                  </a:lnTo>
                  <a:cubicBezTo>
                    <a:pt x="8160" y="2155"/>
                    <a:pt x="9928" y="3864"/>
                    <a:pt x="10032" y="5989"/>
                  </a:cubicBezTo>
                  <a:cubicBezTo>
                    <a:pt x="10032" y="6004"/>
                    <a:pt x="10047" y="6093"/>
                    <a:pt x="10107" y="6138"/>
                  </a:cubicBezTo>
                  <a:cubicBezTo>
                    <a:pt x="10151" y="6197"/>
                    <a:pt x="10225" y="6212"/>
                    <a:pt x="10285" y="6212"/>
                  </a:cubicBezTo>
                  <a:lnTo>
                    <a:pt x="11905" y="6212"/>
                  </a:lnTo>
                  <a:cubicBezTo>
                    <a:pt x="12009" y="6212"/>
                    <a:pt x="12068" y="6197"/>
                    <a:pt x="12128" y="6138"/>
                  </a:cubicBezTo>
                  <a:cubicBezTo>
                    <a:pt x="12187" y="6093"/>
                    <a:pt x="12187" y="5975"/>
                    <a:pt x="12187" y="5915"/>
                  </a:cubicBezTo>
                  <a:lnTo>
                    <a:pt x="12172" y="5826"/>
                  </a:lnTo>
                  <a:cubicBezTo>
                    <a:pt x="11979" y="2586"/>
                    <a:pt x="9289" y="15"/>
                    <a:pt x="6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3" name="Shape 1133"/>
          <p:cNvCxnSpPr/>
          <p:nvPr/>
        </p:nvCxnSpPr>
        <p:spPr>
          <a:xfrm>
            <a:off x="4945931" y="3370095"/>
            <a:ext cx="0" cy="4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Shape 1134"/>
          <p:cNvSpPr/>
          <p:nvPr/>
        </p:nvSpPr>
        <p:spPr>
          <a:xfrm>
            <a:off x="5073255" y="3421008"/>
            <a:ext cx="947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Embedded 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(Windows &amp; Linux)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5" name="Shape 1135"/>
          <p:cNvSpPr/>
          <p:nvPr/>
        </p:nvSpPr>
        <p:spPr>
          <a:xfrm>
            <a:off x="6256405" y="3486385"/>
            <a:ext cx="85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NSX-T</a:t>
            </a:r>
            <a:endParaRPr b="1"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6" name="Shape 1136"/>
          <p:cNvCxnSpPr/>
          <p:nvPr/>
        </p:nvCxnSpPr>
        <p:spPr>
          <a:xfrm>
            <a:off x="6148269" y="3370095"/>
            <a:ext cx="0" cy="4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Shape 1137"/>
          <p:cNvSpPr/>
          <p:nvPr/>
        </p:nvSpPr>
        <p:spPr>
          <a:xfrm>
            <a:off x="1942415" y="4101233"/>
            <a:ext cx="5348700" cy="227400"/>
          </a:xfrm>
          <a:prstGeom prst="roundRect">
            <a:avLst>
              <a:gd fmla="val 50000" name="adj"/>
            </a:avLst>
          </a:prstGeom>
          <a:noFill/>
          <a:ln cap="rnd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CPI  </a:t>
            </a:r>
            <a:r>
              <a:rPr lang="en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(15 methods)</a:t>
            </a:r>
            <a:endParaRPr i="0" sz="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8" name="Shape 1138"/>
          <p:cNvSpPr txBox="1"/>
          <p:nvPr/>
        </p:nvSpPr>
        <p:spPr>
          <a:xfrm>
            <a:off x="272094" y="2645958"/>
            <a:ext cx="388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v1</a:t>
            </a:r>
            <a:endParaRPr sz="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9" name="Shape 1139"/>
          <p:cNvSpPr txBox="1"/>
          <p:nvPr/>
        </p:nvSpPr>
        <p:spPr>
          <a:xfrm>
            <a:off x="486769" y="3161433"/>
            <a:ext cx="388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v2</a:t>
            </a:r>
            <a:endParaRPr sz="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Shape 1140"/>
          <p:cNvSpPr txBox="1"/>
          <p:nvPr/>
        </p:nvSpPr>
        <p:spPr>
          <a:xfrm>
            <a:off x="930169" y="3469379"/>
            <a:ext cx="388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v3</a:t>
            </a:r>
            <a:endParaRPr sz="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1" name="Shape 1141"/>
          <p:cNvSpPr txBox="1"/>
          <p:nvPr/>
        </p:nvSpPr>
        <p:spPr>
          <a:xfrm>
            <a:off x="1431919" y="3530883"/>
            <a:ext cx="388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...</a:t>
            </a:r>
            <a:endParaRPr b="1" sz="600">
              <a:solidFill>
                <a:schemeClr val="lt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42" name="Shape 1142"/>
          <p:cNvSpPr txBox="1"/>
          <p:nvPr/>
        </p:nvSpPr>
        <p:spPr>
          <a:xfrm>
            <a:off x="758719" y="2866933"/>
            <a:ext cx="11082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CVEs</a:t>
            </a:r>
            <a:endParaRPr b="1" sz="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200"/>
              </a:spcBef>
              <a:spcAft>
                <a:spcPts val="200"/>
              </a:spcAft>
              <a:buNone/>
            </a:pPr>
            <a:r>
              <a:rPr b="1"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Updates</a:t>
            </a:r>
            <a:endParaRPr b="1" sz="7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3" name="Shape 1143"/>
          <p:cNvSpPr/>
          <p:nvPr/>
        </p:nvSpPr>
        <p:spPr>
          <a:xfrm>
            <a:off x="1994014" y="2834975"/>
            <a:ext cx="1893000" cy="227400"/>
          </a:xfrm>
          <a:prstGeom prst="roundRect">
            <a:avLst>
              <a:gd fmla="val 50000" name="adj"/>
            </a:avLst>
          </a:prstGeom>
          <a:noFill/>
          <a:ln cap="rnd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Java  |  .NET  |  NodeJS  </a:t>
            </a:r>
            <a:endParaRPr i="0" sz="6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44" name="Shape 1144"/>
          <p:cNvGrpSpPr/>
          <p:nvPr/>
        </p:nvGrpSpPr>
        <p:grpSpPr>
          <a:xfrm>
            <a:off x="2727143" y="1581527"/>
            <a:ext cx="425774" cy="472575"/>
            <a:chOff x="916875" y="2528475"/>
            <a:chExt cx="585900" cy="650750"/>
          </a:xfrm>
        </p:grpSpPr>
        <p:sp>
          <p:nvSpPr>
            <p:cNvPr id="1145" name="Shape 1145"/>
            <p:cNvSpPr/>
            <p:nvPr/>
          </p:nvSpPr>
          <p:spPr>
            <a:xfrm>
              <a:off x="980225" y="2777200"/>
              <a:ext cx="349725" cy="271700"/>
            </a:xfrm>
            <a:custGeom>
              <a:pathLst>
                <a:path extrusionOk="0" h="10868" w="13989">
                  <a:moveTo>
                    <a:pt x="13989" y="0"/>
                  </a:moveTo>
                  <a:lnTo>
                    <a:pt x="1" y="7306"/>
                  </a:lnTo>
                  <a:lnTo>
                    <a:pt x="1" y="10868"/>
                  </a:lnTo>
                  <a:lnTo>
                    <a:pt x="13989" y="3552"/>
                  </a:lnTo>
                  <a:lnTo>
                    <a:pt x="13989" y="0"/>
                  </a:ln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955750" y="2561175"/>
              <a:ext cx="312525" cy="450775"/>
            </a:xfrm>
            <a:custGeom>
              <a:pathLst>
                <a:path extrusionOk="0" h="18031" w="12501">
                  <a:moveTo>
                    <a:pt x="9726" y="1"/>
                  </a:moveTo>
                  <a:lnTo>
                    <a:pt x="1" y="16456"/>
                  </a:lnTo>
                  <a:lnTo>
                    <a:pt x="2775" y="18030"/>
                  </a:lnTo>
                  <a:lnTo>
                    <a:pt x="12500" y="1585"/>
                  </a:lnTo>
                  <a:lnTo>
                    <a:pt x="9726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916875" y="2673025"/>
              <a:ext cx="293075" cy="506200"/>
            </a:xfrm>
            <a:custGeom>
              <a:pathLst>
                <a:path extrusionOk="0" h="20248" w="11723">
                  <a:moveTo>
                    <a:pt x="0" y="1"/>
                  </a:moveTo>
                  <a:lnTo>
                    <a:pt x="0" y="12961"/>
                  </a:lnTo>
                  <a:cubicBezTo>
                    <a:pt x="0" y="13595"/>
                    <a:pt x="461" y="14353"/>
                    <a:pt x="1028" y="14651"/>
                  </a:cubicBezTo>
                  <a:lnTo>
                    <a:pt x="11723" y="20248"/>
                  </a:lnTo>
                  <a:lnTo>
                    <a:pt x="11723" y="16648"/>
                  </a:lnTo>
                  <a:lnTo>
                    <a:pt x="2957" y="12059"/>
                  </a:lnTo>
                  <a:lnTo>
                    <a:pt x="2957" y="15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51350" y="2561175"/>
              <a:ext cx="351425" cy="618050"/>
            </a:xfrm>
            <a:custGeom>
              <a:pathLst>
                <a:path extrusionOk="0" h="24722" w="14057">
                  <a:moveTo>
                    <a:pt x="2785" y="1"/>
                  </a:moveTo>
                  <a:lnTo>
                    <a:pt x="1" y="1585"/>
                  </a:lnTo>
                  <a:lnTo>
                    <a:pt x="9381" y="17435"/>
                  </a:lnTo>
                  <a:lnTo>
                    <a:pt x="2344" y="21122"/>
                  </a:lnTo>
                  <a:lnTo>
                    <a:pt x="2344" y="24722"/>
                  </a:lnTo>
                  <a:lnTo>
                    <a:pt x="13039" y="19125"/>
                  </a:lnTo>
                  <a:cubicBezTo>
                    <a:pt x="13605" y="18827"/>
                    <a:pt x="14056" y="18069"/>
                    <a:pt x="14056" y="17435"/>
                  </a:cubicBezTo>
                  <a:lnTo>
                    <a:pt x="14056" y="4475"/>
                  </a:lnTo>
                  <a:lnTo>
                    <a:pt x="11109" y="6020"/>
                  </a:lnTo>
                  <a:lnTo>
                    <a:pt x="11109" y="14085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916875" y="2528475"/>
              <a:ext cx="585900" cy="183225"/>
            </a:xfrm>
            <a:custGeom>
              <a:pathLst>
                <a:path extrusionOk="0" h="7329" w="23436">
                  <a:moveTo>
                    <a:pt x="11723" y="1"/>
                  </a:moveTo>
                  <a:cubicBezTo>
                    <a:pt x="11298" y="1"/>
                    <a:pt x="10873" y="85"/>
                    <a:pt x="10551" y="253"/>
                  </a:cubicBezTo>
                  <a:lnTo>
                    <a:pt x="0" y="5783"/>
                  </a:lnTo>
                  <a:lnTo>
                    <a:pt x="2957" y="7328"/>
                  </a:lnTo>
                  <a:lnTo>
                    <a:pt x="11723" y="2739"/>
                  </a:lnTo>
                  <a:lnTo>
                    <a:pt x="20488" y="7328"/>
                  </a:lnTo>
                  <a:lnTo>
                    <a:pt x="23435" y="5783"/>
                  </a:lnTo>
                  <a:lnTo>
                    <a:pt x="12894" y="253"/>
                  </a:lnTo>
                  <a:cubicBezTo>
                    <a:pt x="12572" y="85"/>
                    <a:pt x="12147" y="1"/>
                    <a:pt x="11723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Shape 1150"/>
          <p:cNvSpPr txBox="1"/>
          <p:nvPr/>
        </p:nvSpPr>
        <p:spPr>
          <a:xfrm>
            <a:off x="2174665" y="2168038"/>
            <a:ext cx="1551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Application Service (PAS)</a:t>
            </a:r>
            <a:endParaRPr sz="1100"/>
          </a:p>
        </p:txBody>
      </p:sp>
      <p:sp>
        <p:nvSpPr>
          <p:cNvPr id="1151" name="Shape 1151"/>
          <p:cNvSpPr/>
          <p:nvPr/>
        </p:nvSpPr>
        <p:spPr>
          <a:xfrm>
            <a:off x="1987413" y="920425"/>
            <a:ext cx="1893000" cy="519900"/>
          </a:xfrm>
          <a:prstGeom prst="roundRect">
            <a:avLst>
              <a:gd fmla="val 50000" name="adj"/>
            </a:avLst>
          </a:prstGeom>
          <a:noFill/>
          <a:ln cap="rnd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b="1" lang="en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 Code &amp; Frameworks</a:t>
            </a:r>
            <a:r>
              <a:rPr lang="en" sz="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" sz="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Buildpacks  |  Spring Boot  |  Spring Cloud  |  Steeltoe</a:t>
            </a:r>
            <a:endParaRPr sz="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3991852" y="2834975"/>
            <a:ext cx="1893000" cy="227400"/>
          </a:xfrm>
          <a:prstGeom prst="roundRect">
            <a:avLst>
              <a:gd fmla="val 50000" name="adj"/>
            </a:avLst>
          </a:prstGeom>
          <a:noFill/>
          <a:ln cap="rnd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Elastic  |  Packaged Software  |  Spark</a:t>
            </a:r>
            <a:endParaRPr i="0" sz="6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53" name="Shape 1153"/>
          <p:cNvGrpSpPr/>
          <p:nvPr/>
        </p:nvGrpSpPr>
        <p:grpSpPr>
          <a:xfrm>
            <a:off x="4697114" y="1577885"/>
            <a:ext cx="458307" cy="470146"/>
            <a:chOff x="2157725" y="2501875"/>
            <a:chExt cx="663925" cy="681075"/>
          </a:xfrm>
        </p:grpSpPr>
        <p:sp>
          <p:nvSpPr>
            <p:cNvPr id="1154" name="Shape 1154"/>
            <p:cNvSpPr/>
            <p:nvPr/>
          </p:nvSpPr>
          <p:spPr>
            <a:xfrm>
              <a:off x="2499750" y="2502875"/>
              <a:ext cx="318525" cy="462525"/>
            </a:xfrm>
            <a:custGeom>
              <a:pathLst>
                <a:path extrusionOk="0" h="18501" w="12741">
                  <a:moveTo>
                    <a:pt x="2857" y="0"/>
                  </a:moveTo>
                  <a:cubicBezTo>
                    <a:pt x="2815" y="0"/>
                    <a:pt x="2768" y="15"/>
                    <a:pt x="2718" y="48"/>
                  </a:cubicBezTo>
                  <a:lnTo>
                    <a:pt x="308" y="1584"/>
                  </a:lnTo>
                  <a:cubicBezTo>
                    <a:pt x="135" y="1689"/>
                    <a:pt x="1" y="1929"/>
                    <a:pt x="1" y="2131"/>
                  </a:cubicBezTo>
                  <a:lnTo>
                    <a:pt x="1" y="13133"/>
                  </a:lnTo>
                  <a:cubicBezTo>
                    <a:pt x="1" y="13335"/>
                    <a:pt x="145" y="13575"/>
                    <a:pt x="318" y="13661"/>
                  </a:cubicBezTo>
                  <a:lnTo>
                    <a:pt x="9544" y="18442"/>
                  </a:lnTo>
                  <a:cubicBezTo>
                    <a:pt x="9621" y="18481"/>
                    <a:pt x="9721" y="18501"/>
                    <a:pt x="9822" y="18501"/>
                  </a:cubicBezTo>
                  <a:cubicBezTo>
                    <a:pt x="9946" y="18501"/>
                    <a:pt x="10073" y="18472"/>
                    <a:pt x="10168" y="18414"/>
                  </a:cubicBezTo>
                  <a:lnTo>
                    <a:pt x="12577" y="16887"/>
                  </a:lnTo>
                  <a:cubicBezTo>
                    <a:pt x="12741" y="16781"/>
                    <a:pt x="12731" y="16618"/>
                    <a:pt x="12558" y="16522"/>
                  </a:cubicBezTo>
                  <a:lnTo>
                    <a:pt x="3332" y="11741"/>
                  </a:lnTo>
                  <a:cubicBezTo>
                    <a:pt x="3159" y="11655"/>
                    <a:pt x="3015" y="11415"/>
                    <a:pt x="3015" y="11223"/>
                  </a:cubicBezTo>
                  <a:lnTo>
                    <a:pt x="3015" y="211"/>
                  </a:lnTo>
                  <a:cubicBezTo>
                    <a:pt x="3015" y="78"/>
                    <a:pt x="2951" y="0"/>
                    <a:pt x="2857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2499750" y="2501875"/>
              <a:ext cx="321900" cy="463525"/>
            </a:xfrm>
            <a:custGeom>
              <a:pathLst>
                <a:path extrusionOk="0" h="18541" w="12876">
                  <a:moveTo>
                    <a:pt x="3055" y="1"/>
                  </a:moveTo>
                  <a:cubicBezTo>
                    <a:pt x="2932" y="1"/>
                    <a:pt x="2807" y="30"/>
                    <a:pt x="2718" y="88"/>
                  </a:cubicBezTo>
                  <a:lnTo>
                    <a:pt x="308" y="1624"/>
                  </a:lnTo>
                  <a:cubicBezTo>
                    <a:pt x="135" y="1729"/>
                    <a:pt x="1" y="1969"/>
                    <a:pt x="1" y="2171"/>
                  </a:cubicBezTo>
                  <a:lnTo>
                    <a:pt x="1" y="2296"/>
                  </a:lnTo>
                  <a:cubicBezTo>
                    <a:pt x="1" y="2133"/>
                    <a:pt x="135" y="1998"/>
                    <a:pt x="298" y="1998"/>
                  </a:cubicBezTo>
                  <a:cubicBezTo>
                    <a:pt x="366" y="1998"/>
                    <a:pt x="442" y="2037"/>
                    <a:pt x="442" y="2037"/>
                  </a:cubicBezTo>
                  <a:lnTo>
                    <a:pt x="9544" y="6760"/>
                  </a:lnTo>
                  <a:cubicBezTo>
                    <a:pt x="9716" y="6847"/>
                    <a:pt x="9860" y="7087"/>
                    <a:pt x="9860" y="7279"/>
                  </a:cubicBezTo>
                  <a:lnTo>
                    <a:pt x="9860" y="18166"/>
                  </a:lnTo>
                  <a:cubicBezTo>
                    <a:pt x="9860" y="18329"/>
                    <a:pt x="9736" y="18463"/>
                    <a:pt x="9572" y="18463"/>
                  </a:cubicBezTo>
                  <a:cubicBezTo>
                    <a:pt x="9524" y="18463"/>
                    <a:pt x="9476" y="18444"/>
                    <a:pt x="9428" y="18425"/>
                  </a:cubicBezTo>
                  <a:lnTo>
                    <a:pt x="9428" y="18425"/>
                  </a:lnTo>
                  <a:lnTo>
                    <a:pt x="9544" y="18482"/>
                  </a:lnTo>
                  <a:cubicBezTo>
                    <a:pt x="9621" y="18521"/>
                    <a:pt x="9721" y="18541"/>
                    <a:pt x="9822" y="18541"/>
                  </a:cubicBezTo>
                  <a:cubicBezTo>
                    <a:pt x="9946" y="18541"/>
                    <a:pt x="10073" y="18512"/>
                    <a:pt x="10168" y="18454"/>
                  </a:cubicBezTo>
                  <a:lnTo>
                    <a:pt x="12577" y="16927"/>
                  </a:lnTo>
                  <a:cubicBezTo>
                    <a:pt x="12741" y="16821"/>
                    <a:pt x="12875" y="16572"/>
                    <a:pt x="12875" y="16370"/>
                  </a:cubicBezTo>
                  <a:lnTo>
                    <a:pt x="12875" y="5368"/>
                  </a:lnTo>
                  <a:cubicBezTo>
                    <a:pt x="12875" y="5166"/>
                    <a:pt x="12731" y="4936"/>
                    <a:pt x="12558" y="4840"/>
                  </a:cubicBezTo>
                  <a:lnTo>
                    <a:pt x="3332" y="59"/>
                  </a:lnTo>
                  <a:cubicBezTo>
                    <a:pt x="3254" y="20"/>
                    <a:pt x="3155" y="1"/>
                    <a:pt x="3055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2328875" y="2611600"/>
              <a:ext cx="318525" cy="462525"/>
            </a:xfrm>
            <a:custGeom>
              <a:pathLst>
                <a:path extrusionOk="0" h="18501" w="12741">
                  <a:moveTo>
                    <a:pt x="2853" y="0"/>
                  </a:moveTo>
                  <a:cubicBezTo>
                    <a:pt x="2810" y="0"/>
                    <a:pt x="2761" y="15"/>
                    <a:pt x="2708" y="48"/>
                  </a:cubicBezTo>
                  <a:lnTo>
                    <a:pt x="298" y="1574"/>
                  </a:lnTo>
                  <a:cubicBezTo>
                    <a:pt x="135" y="1680"/>
                    <a:pt x="0" y="1929"/>
                    <a:pt x="0" y="2131"/>
                  </a:cubicBezTo>
                  <a:lnTo>
                    <a:pt x="0" y="13133"/>
                  </a:lnTo>
                  <a:cubicBezTo>
                    <a:pt x="0" y="13335"/>
                    <a:pt x="144" y="13565"/>
                    <a:pt x="317" y="13661"/>
                  </a:cubicBezTo>
                  <a:lnTo>
                    <a:pt x="9543" y="18442"/>
                  </a:lnTo>
                  <a:cubicBezTo>
                    <a:pt x="9621" y="18481"/>
                    <a:pt x="9720" y="18501"/>
                    <a:pt x="9820" y="18501"/>
                  </a:cubicBezTo>
                  <a:cubicBezTo>
                    <a:pt x="9943" y="18501"/>
                    <a:pt x="10068" y="18472"/>
                    <a:pt x="10158" y="18414"/>
                  </a:cubicBezTo>
                  <a:lnTo>
                    <a:pt x="12567" y="16877"/>
                  </a:lnTo>
                  <a:cubicBezTo>
                    <a:pt x="12740" y="16772"/>
                    <a:pt x="12730" y="16618"/>
                    <a:pt x="12558" y="16522"/>
                  </a:cubicBezTo>
                  <a:lnTo>
                    <a:pt x="3332" y="11741"/>
                  </a:lnTo>
                  <a:cubicBezTo>
                    <a:pt x="3159" y="11655"/>
                    <a:pt x="3015" y="11415"/>
                    <a:pt x="3015" y="11223"/>
                  </a:cubicBezTo>
                  <a:lnTo>
                    <a:pt x="3015" y="211"/>
                  </a:lnTo>
                  <a:cubicBezTo>
                    <a:pt x="3015" y="78"/>
                    <a:pt x="2950" y="0"/>
                    <a:pt x="2853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2328875" y="2610600"/>
              <a:ext cx="321875" cy="463525"/>
            </a:xfrm>
            <a:custGeom>
              <a:pathLst>
                <a:path extrusionOk="0" h="18541" w="12875">
                  <a:moveTo>
                    <a:pt x="3053" y="1"/>
                  </a:moveTo>
                  <a:cubicBezTo>
                    <a:pt x="2930" y="1"/>
                    <a:pt x="2803" y="30"/>
                    <a:pt x="2708" y="88"/>
                  </a:cubicBezTo>
                  <a:lnTo>
                    <a:pt x="298" y="1614"/>
                  </a:lnTo>
                  <a:cubicBezTo>
                    <a:pt x="135" y="1720"/>
                    <a:pt x="0" y="1969"/>
                    <a:pt x="0" y="2171"/>
                  </a:cubicBezTo>
                  <a:lnTo>
                    <a:pt x="0" y="2286"/>
                  </a:lnTo>
                  <a:cubicBezTo>
                    <a:pt x="0" y="2133"/>
                    <a:pt x="135" y="1998"/>
                    <a:pt x="288" y="1998"/>
                  </a:cubicBezTo>
                  <a:cubicBezTo>
                    <a:pt x="365" y="1998"/>
                    <a:pt x="442" y="2037"/>
                    <a:pt x="442" y="2037"/>
                  </a:cubicBezTo>
                  <a:lnTo>
                    <a:pt x="9543" y="6760"/>
                  </a:lnTo>
                  <a:cubicBezTo>
                    <a:pt x="9716" y="6847"/>
                    <a:pt x="9860" y="7087"/>
                    <a:pt x="9860" y="7279"/>
                  </a:cubicBezTo>
                  <a:lnTo>
                    <a:pt x="9860" y="18166"/>
                  </a:lnTo>
                  <a:cubicBezTo>
                    <a:pt x="9860" y="18329"/>
                    <a:pt x="9726" y="18463"/>
                    <a:pt x="9572" y="18463"/>
                  </a:cubicBezTo>
                  <a:cubicBezTo>
                    <a:pt x="9514" y="18463"/>
                    <a:pt x="9466" y="18444"/>
                    <a:pt x="9428" y="18425"/>
                  </a:cubicBezTo>
                  <a:lnTo>
                    <a:pt x="9428" y="18425"/>
                  </a:lnTo>
                  <a:lnTo>
                    <a:pt x="9543" y="18482"/>
                  </a:lnTo>
                  <a:cubicBezTo>
                    <a:pt x="9621" y="18521"/>
                    <a:pt x="9720" y="18541"/>
                    <a:pt x="9820" y="18541"/>
                  </a:cubicBezTo>
                  <a:cubicBezTo>
                    <a:pt x="9943" y="18541"/>
                    <a:pt x="10068" y="18512"/>
                    <a:pt x="10158" y="18454"/>
                  </a:cubicBezTo>
                  <a:lnTo>
                    <a:pt x="12567" y="16917"/>
                  </a:lnTo>
                  <a:cubicBezTo>
                    <a:pt x="12740" y="16812"/>
                    <a:pt x="12874" y="16572"/>
                    <a:pt x="12874" y="16370"/>
                  </a:cubicBezTo>
                  <a:lnTo>
                    <a:pt x="12874" y="5368"/>
                  </a:lnTo>
                  <a:cubicBezTo>
                    <a:pt x="12874" y="5166"/>
                    <a:pt x="12730" y="4936"/>
                    <a:pt x="12558" y="4840"/>
                  </a:cubicBezTo>
                  <a:lnTo>
                    <a:pt x="3332" y="59"/>
                  </a:lnTo>
                  <a:cubicBezTo>
                    <a:pt x="3254" y="20"/>
                    <a:pt x="3155" y="1"/>
                    <a:pt x="3053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2157725" y="2720325"/>
              <a:ext cx="318525" cy="462625"/>
            </a:xfrm>
            <a:custGeom>
              <a:pathLst>
                <a:path extrusionOk="0" h="18505" w="12741">
                  <a:moveTo>
                    <a:pt x="2853" y="0"/>
                  </a:moveTo>
                  <a:cubicBezTo>
                    <a:pt x="2810" y="0"/>
                    <a:pt x="2761" y="16"/>
                    <a:pt x="2708" y="48"/>
                  </a:cubicBezTo>
                  <a:lnTo>
                    <a:pt x="299" y="1584"/>
                  </a:lnTo>
                  <a:cubicBezTo>
                    <a:pt x="135" y="1690"/>
                    <a:pt x="1" y="1939"/>
                    <a:pt x="1" y="2131"/>
                  </a:cubicBezTo>
                  <a:lnTo>
                    <a:pt x="1" y="13143"/>
                  </a:lnTo>
                  <a:cubicBezTo>
                    <a:pt x="1" y="13335"/>
                    <a:pt x="145" y="13575"/>
                    <a:pt x="318" y="13661"/>
                  </a:cubicBezTo>
                  <a:lnTo>
                    <a:pt x="9544" y="18442"/>
                  </a:lnTo>
                  <a:cubicBezTo>
                    <a:pt x="9620" y="18485"/>
                    <a:pt x="9717" y="18505"/>
                    <a:pt x="9815" y="18505"/>
                  </a:cubicBezTo>
                  <a:cubicBezTo>
                    <a:pt x="9940" y="18505"/>
                    <a:pt x="10067" y="18473"/>
                    <a:pt x="10158" y="18414"/>
                  </a:cubicBezTo>
                  <a:lnTo>
                    <a:pt x="12568" y="16887"/>
                  </a:lnTo>
                  <a:cubicBezTo>
                    <a:pt x="12741" y="16781"/>
                    <a:pt x="12731" y="16618"/>
                    <a:pt x="12558" y="16532"/>
                  </a:cubicBezTo>
                  <a:lnTo>
                    <a:pt x="3332" y="11751"/>
                  </a:lnTo>
                  <a:cubicBezTo>
                    <a:pt x="3160" y="11655"/>
                    <a:pt x="3016" y="11424"/>
                    <a:pt x="3016" y="11223"/>
                  </a:cubicBezTo>
                  <a:lnTo>
                    <a:pt x="3016" y="221"/>
                  </a:lnTo>
                  <a:cubicBezTo>
                    <a:pt x="3016" y="80"/>
                    <a:pt x="2950" y="0"/>
                    <a:pt x="2853" y="0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2157725" y="2719325"/>
              <a:ext cx="321900" cy="463625"/>
            </a:xfrm>
            <a:custGeom>
              <a:pathLst>
                <a:path extrusionOk="0" h="18545" w="12876">
                  <a:moveTo>
                    <a:pt x="3054" y="1"/>
                  </a:moveTo>
                  <a:cubicBezTo>
                    <a:pt x="2930" y="1"/>
                    <a:pt x="2803" y="30"/>
                    <a:pt x="2708" y="88"/>
                  </a:cubicBezTo>
                  <a:lnTo>
                    <a:pt x="299" y="1624"/>
                  </a:lnTo>
                  <a:cubicBezTo>
                    <a:pt x="135" y="1730"/>
                    <a:pt x="1" y="1979"/>
                    <a:pt x="1" y="2171"/>
                  </a:cubicBezTo>
                  <a:lnTo>
                    <a:pt x="1" y="2296"/>
                  </a:lnTo>
                  <a:cubicBezTo>
                    <a:pt x="1" y="2133"/>
                    <a:pt x="126" y="2008"/>
                    <a:pt x="289" y="2008"/>
                  </a:cubicBezTo>
                  <a:cubicBezTo>
                    <a:pt x="366" y="2008"/>
                    <a:pt x="443" y="2046"/>
                    <a:pt x="443" y="2046"/>
                  </a:cubicBezTo>
                  <a:lnTo>
                    <a:pt x="9544" y="6760"/>
                  </a:lnTo>
                  <a:cubicBezTo>
                    <a:pt x="9717" y="6847"/>
                    <a:pt x="9861" y="7087"/>
                    <a:pt x="9861" y="7288"/>
                  </a:cubicBezTo>
                  <a:lnTo>
                    <a:pt x="9861" y="18175"/>
                  </a:lnTo>
                  <a:cubicBezTo>
                    <a:pt x="9861" y="18329"/>
                    <a:pt x="9726" y="18463"/>
                    <a:pt x="9563" y="18463"/>
                  </a:cubicBezTo>
                  <a:cubicBezTo>
                    <a:pt x="9515" y="18463"/>
                    <a:pt x="9467" y="18444"/>
                    <a:pt x="9429" y="18425"/>
                  </a:cubicBezTo>
                  <a:lnTo>
                    <a:pt x="9429" y="18425"/>
                  </a:lnTo>
                  <a:lnTo>
                    <a:pt x="9544" y="18482"/>
                  </a:lnTo>
                  <a:cubicBezTo>
                    <a:pt x="9620" y="18525"/>
                    <a:pt x="9717" y="18545"/>
                    <a:pt x="9815" y="18545"/>
                  </a:cubicBezTo>
                  <a:cubicBezTo>
                    <a:pt x="9940" y="18545"/>
                    <a:pt x="10067" y="18513"/>
                    <a:pt x="10158" y="18454"/>
                  </a:cubicBezTo>
                  <a:lnTo>
                    <a:pt x="12568" y="16927"/>
                  </a:lnTo>
                  <a:cubicBezTo>
                    <a:pt x="12741" y="16821"/>
                    <a:pt x="12875" y="16572"/>
                    <a:pt x="12875" y="16370"/>
                  </a:cubicBezTo>
                  <a:lnTo>
                    <a:pt x="12875" y="5368"/>
                  </a:lnTo>
                  <a:cubicBezTo>
                    <a:pt x="12875" y="5166"/>
                    <a:pt x="12731" y="4936"/>
                    <a:pt x="12558" y="4840"/>
                  </a:cubicBezTo>
                  <a:lnTo>
                    <a:pt x="3332" y="59"/>
                  </a:lnTo>
                  <a:cubicBezTo>
                    <a:pt x="3255" y="20"/>
                    <a:pt x="3155" y="1"/>
                    <a:pt x="3054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Shape 1160"/>
          <p:cNvSpPr txBox="1"/>
          <p:nvPr/>
        </p:nvSpPr>
        <p:spPr>
          <a:xfrm>
            <a:off x="4152992" y="2168038"/>
            <a:ext cx="15510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Container Service (PKS)</a:t>
            </a:r>
            <a:endParaRPr sz="1100"/>
          </a:p>
        </p:txBody>
      </p:sp>
      <p:sp>
        <p:nvSpPr>
          <p:cNvPr id="1161" name="Shape 1161"/>
          <p:cNvSpPr txBox="1"/>
          <p:nvPr/>
        </p:nvSpPr>
        <p:spPr>
          <a:xfrm>
            <a:off x="2628165" y="2436342"/>
            <a:ext cx="623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&gt;cf push</a:t>
            </a:r>
            <a:endParaRPr sz="6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62" name="Shape 1162"/>
          <p:cNvSpPr txBox="1"/>
          <p:nvPr/>
        </p:nvSpPr>
        <p:spPr>
          <a:xfrm>
            <a:off x="4542116" y="2436342"/>
            <a:ext cx="768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&gt;kubectl run</a:t>
            </a:r>
            <a:endParaRPr sz="600">
              <a:solidFill>
                <a:schemeClr val="dk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163" name="Shape 1163"/>
          <p:cNvSpPr txBox="1"/>
          <p:nvPr/>
        </p:nvSpPr>
        <p:spPr>
          <a:xfrm>
            <a:off x="4276313" y="209108"/>
            <a:ext cx="12999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build the container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164" name="Shape 1164"/>
          <p:cNvSpPr txBox="1"/>
          <p:nvPr/>
        </p:nvSpPr>
        <p:spPr>
          <a:xfrm>
            <a:off x="2379631" y="209108"/>
            <a:ext cx="1108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build the container</a:t>
            </a:r>
            <a:endParaRPr sz="700">
              <a:solidFill>
                <a:schemeClr val="dk2"/>
              </a:solidFill>
            </a:endParaRPr>
          </a:p>
        </p:txBody>
      </p:sp>
      <p:grpSp>
        <p:nvGrpSpPr>
          <p:cNvPr id="1165" name="Shape 1165"/>
          <p:cNvGrpSpPr/>
          <p:nvPr/>
        </p:nvGrpSpPr>
        <p:grpSpPr>
          <a:xfrm>
            <a:off x="2684029" y="4405325"/>
            <a:ext cx="3929230" cy="394819"/>
            <a:chOff x="2484335" y="4443866"/>
            <a:chExt cx="3929230" cy="394819"/>
          </a:xfrm>
        </p:grpSpPr>
        <p:sp>
          <p:nvSpPr>
            <p:cNvPr id="1166" name="Shape 1166"/>
            <p:cNvSpPr/>
            <p:nvPr/>
          </p:nvSpPr>
          <p:spPr>
            <a:xfrm>
              <a:off x="2484335" y="4443866"/>
              <a:ext cx="679530" cy="394819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vSphere</a:t>
              </a:r>
              <a:endParaRPr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5734035" y="4443866"/>
              <a:ext cx="679530" cy="394819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Azure &amp; </a:t>
              </a:r>
              <a:b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Azure Stack</a:t>
              </a:r>
              <a:endParaRPr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4921610" y="4443866"/>
              <a:ext cx="679530" cy="394819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Google Cloud</a:t>
              </a:r>
              <a:endParaRPr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4109185" y="4443866"/>
              <a:ext cx="679530" cy="394819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AWS</a:t>
              </a:r>
              <a:endParaRPr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3296760" y="4443866"/>
              <a:ext cx="679530" cy="394819"/>
            </a:xfrm>
            <a:custGeom>
              <a:pathLst>
                <a:path extrusionOk="0" h="131278" w="225945">
                  <a:moveTo>
                    <a:pt x="97010" y="1"/>
                  </a:moveTo>
                  <a:cubicBezTo>
                    <a:pt x="67303" y="1"/>
                    <a:pt x="42650" y="22065"/>
                    <a:pt x="38583" y="50663"/>
                  </a:cubicBezTo>
                  <a:cubicBezTo>
                    <a:pt x="16272" y="56703"/>
                    <a:pt x="1" y="76918"/>
                    <a:pt x="1" y="100955"/>
                  </a:cubicBezTo>
                  <a:cubicBezTo>
                    <a:pt x="1" y="112295"/>
                    <a:pt x="3576" y="122773"/>
                    <a:pt x="9739" y="131278"/>
                  </a:cubicBezTo>
                  <a:lnTo>
                    <a:pt x="216700" y="131278"/>
                  </a:lnTo>
                  <a:cubicBezTo>
                    <a:pt x="222493" y="123759"/>
                    <a:pt x="225944" y="114391"/>
                    <a:pt x="225944" y="104160"/>
                  </a:cubicBezTo>
                  <a:cubicBezTo>
                    <a:pt x="225944" y="83821"/>
                    <a:pt x="212262" y="66810"/>
                    <a:pt x="193526" y="61633"/>
                  </a:cubicBezTo>
                  <a:cubicBezTo>
                    <a:pt x="193772" y="60154"/>
                    <a:pt x="193896" y="58798"/>
                    <a:pt x="193896" y="57319"/>
                  </a:cubicBezTo>
                  <a:cubicBezTo>
                    <a:pt x="193896" y="38213"/>
                    <a:pt x="178364" y="22682"/>
                    <a:pt x="159135" y="22682"/>
                  </a:cubicBezTo>
                  <a:cubicBezTo>
                    <a:pt x="154328" y="22682"/>
                    <a:pt x="149767" y="23668"/>
                    <a:pt x="145576" y="25394"/>
                  </a:cubicBezTo>
                  <a:cubicBezTo>
                    <a:pt x="134852" y="10109"/>
                    <a:pt x="117102" y="1"/>
                    <a:pt x="97010" y="1"/>
                  </a:cubicBezTo>
                  <a:close/>
                </a:path>
              </a:pathLst>
            </a:custGeom>
            <a:solidFill>
              <a:srgbClr val="CFD5DD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Openstack</a:t>
              </a:r>
              <a:endParaRPr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71" name="Shape 1171"/>
          <p:cNvSpPr txBox="1"/>
          <p:nvPr/>
        </p:nvSpPr>
        <p:spPr>
          <a:xfrm>
            <a:off x="407593" y="1910336"/>
            <a:ext cx="623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</a:t>
            </a:r>
            <a:b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2" name="Shape 1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59" y="1883948"/>
            <a:ext cx="206100" cy="2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 txBox="1"/>
          <p:nvPr/>
        </p:nvSpPr>
        <p:spPr>
          <a:xfrm>
            <a:off x="7698544" y="3200330"/>
            <a:ext cx="6237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“3Rs”</a:t>
            </a:r>
            <a:endParaRPr b="1" sz="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4" name="Shape 1174"/>
          <p:cNvGrpSpPr/>
          <p:nvPr/>
        </p:nvGrpSpPr>
        <p:grpSpPr>
          <a:xfrm>
            <a:off x="1321860" y="3713232"/>
            <a:ext cx="195889" cy="193960"/>
            <a:chOff x="2730200" y="1792625"/>
            <a:chExt cx="2152625" cy="2131425"/>
          </a:xfrm>
        </p:grpSpPr>
        <p:sp>
          <p:nvSpPr>
            <p:cNvPr id="1175" name="Shape 1175"/>
            <p:cNvSpPr/>
            <p:nvPr/>
          </p:nvSpPr>
          <p:spPr>
            <a:xfrm>
              <a:off x="3798200" y="2757825"/>
              <a:ext cx="310900" cy="298900"/>
            </a:xfrm>
            <a:custGeom>
              <a:pathLst>
                <a:path extrusionOk="0" h="11956" w="12436">
                  <a:moveTo>
                    <a:pt x="6240" y="1"/>
                  </a:moveTo>
                  <a:cubicBezTo>
                    <a:pt x="6071" y="1"/>
                    <a:pt x="5901" y="8"/>
                    <a:pt x="5729" y="22"/>
                  </a:cubicBezTo>
                  <a:cubicBezTo>
                    <a:pt x="2446" y="302"/>
                    <a:pt x="0" y="3166"/>
                    <a:pt x="245" y="6485"/>
                  </a:cubicBezTo>
                  <a:cubicBezTo>
                    <a:pt x="510" y="9597"/>
                    <a:pt x="3128" y="11956"/>
                    <a:pt x="6196" y="11956"/>
                  </a:cubicBezTo>
                  <a:cubicBezTo>
                    <a:pt x="6365" y="11956"/>
                    <a:pt x="6536" y="11948"/>
                    <a:pt x="6707" y="11934"/>
                  </a:cubicBezTo>
                  <a:cubicBezTo>
                    <a:pt x="9991" y="11654"/>
                    <a:pt x="12436" y="8790"/>
                    <a:pt x="12191" y="5472"/>
                  </a:cubicBezTo>
                  <a:cubicBezTo>
                    <a:pt x="11926" y="2360"/>
                    <a:pt x="9308" y="1"/>
                    <a:pt x="6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3217475" y="3054400"/>
              <a:ext cx="1496800" cy="869650"/>
            </a:xfrm>
            <a:custGeom>
              <a:pathLst>
                <a:path extrusionOk="0" h="34786" w="59872">
                  <a:moveTo>
                    <a:pt x="36922" y="1"/>
                  </a:moveTo>
                  <a:cubicBezTo>
                    <a:pt x="35630" y="1398"/>
                    <a:pt x="34023" y="2516"/>
                    <a:pt x="32242" y="3249"/>
                  </a:cubicBezTo>
                  <a:lnTo>
                    <a:pt x="32242" y="3284"/>
                  </a:lnTo>
                  <a:cubicBezTo>
                    <a:pt x="33674" y="8803"/>
                    <a:pt x="35944" y="14043"/>
                    <a:pt x="38983" y="18794"/>
                  </a:cubicBezTo>
                  <a:cubicBezTo>
                    <a:pt x="37551" y="19492"/>
                    <a:pt x="35909" y="20156"/>
                    <a:pt x="34058" y="20610"/>
                  </a:cubicBezTo>
                  <a:cubicBezTo>
                    <a:pt x="32975" y="20855"/>
                    <a:pt x="31822" y="21064"/>
                    <a:pt x="30635" y="21169"/>
                  </a:cubicBezTo>
                  <a:cubicBezTo>
                    <a:pt x="30111" y="21239"/>
                    <a:pt x="29447" y="21239"/>
                    <a:pt x="28818" y="21274"/>
                  </a:cubicBezTo>
                  <a:cubicBezTo>
                    <a:pt x="28521" y="21274"/>
                    <a:pt x="28233" y="21283"/>
                    <a:pt x="27941" y="21283"/>
                  </a:cubicBezTo>
                  <a:cubicBezTo>
                    <a:pt x="27648" y="21283"/>
                    <a:pt x="27351" y="21274"/>
                    <a:pt x="27037" y="21239"/>
                  </a:cubicBezTo>
                  <a:cubicBezTo>
                    <a:pt x="25849" y="21204"/>
                    <a:pt x="24627" y="21029"/>
                    <a:pt x="23439" y="20785"/>
                  </a:cubicBezTo>
                  <a:cubicBezTo>
                    <a:pt x="22286" y="20540"/>
                    <a:pt x="21134" y="20226"/>
                    <a:pt x="20051" y="19842"/>
                  </a:cubicBezTo>
                  <a:cubicBezTo>
                    <a:pt x="18968" y="19457"/>
                    <a:pt x="17955" y="19003"/>
                    <a:pt x="17012" y="18514"/>
                  </a:cubicBezTo>
                  <a:cubicBezTo>
                    <a:pt x="16069" y="18025"/>
                    <a:pt x="15195" y="17501"/>
                    <a:pt x="14427" y="16977"/>
                  </a:cubicBezTo>
                  <a:cubicBezTo>
                    <a:pt x="13658" y="16453"/>
                    <a:pt x="12960" y="15964"/>
                    <a:pt x="12401" y="15440"/>
                  </a:cubicBezTo>
                  <a:cubicBezTo>
                    <a:pt x="11807" y="14986"/>
                    <a:pt x="11353" y="14497"/>
                    <a:pt x="10934" y="14148"/>
                  </a:cubicBezTo>
                  <a:cubicBezTo>
                    <a:pt x="10166" y="13345"/>
                    <a:pt x="9746" y="12891"/>
                    <a:pt x="9746" y="12890"/>
                  </a:cubicBezTo>
                  <a:lnTo>
                    <a:pt x="9746" y="12890"/>
                  </a:lnTo>
                  <a:cubicBezTo>
                    <a:pt x="9746" y="12891"/>
                    <a:pt x="10131" y="13380"/>
                    <a:pt x="10829" y="14218"/>
                  </a:cubicBezTo>
                  <a:cubicBezTo>
                    <a:pt x="11213" y="14637"/>
                    <a:pt x="11632" y="15161"/>
                    <a:pt x="12191" y="15685"/>
                  </a:cubicBezTo>
                  <a:cubicBezTo>
                    <a:pt x="12750" y="16244"/>
                    <a:pt x="13379" y="16803"/>
                    <a:pt x="14112" y="17396"/>
                  </a:cubicBezTo>
                  <a:cubicBezTo>
                    <a:pt x="14881" y="17990"/>
                    <a:pt x="15684" y="18619"/>
                    <a:pt x="16628" y="19178"/>
                  </a:cubicBezTo>
                  <a:cubicBezTo>
                    <a:pt x="17536" y="19737"/>
                    <a:pt x="18549" y="20331"/>
                    <a:pt x="19666" y="20785"/>
                  </a:cubicBezTo>
                  <a:cubicBezTo>
                    <a:pt x="20749" y="21309"/>
                    <a:pt x="21902" y="21728"/>
                    <a:pt x="23125" y="22077"/>
                  </a:cubicBezTo>
                  <a:cubicBezTo>
                    <a:pt x="24347" y="22426"/>
                    <a:pt x="25605" y="22706"/>
                    <a:pt x="26897" y="22881"/>
                  </a:cubicBezTo>
                  <a:cubicBezTo>
                    <a:pt x="27526" y="22985"/>
                    <a:pt x="28190" y="22985"/>
                    <a:pt x="28853" y="23055"/>
                  </a:cubicBezTo>
                  <a:cubicBezTo>
                    <a:pt x="29298" y="23080"/>
                    <a:pt x="29708" y="23105"/>
                    <a:pt x="30156" y="23105"/>
                  </a:cubicBezTo>
                  <a:cubicBezTo>
                    <a:pt x="30342" y="23105"/>
                    <a:pt x="30535" y="23100"/>
                    <a:pt x="30740" y="23090"/>
                  </a:cubicBezTo>
                  <a:cubicBezTo>
                    <a:pt x="32032" y="23090"/>
                    <a:pt x="33290" y="22985"/>
                    <a:pt x="34512" y="22776"/>
                  </a:cubicBezTo>
                  <a:cubicBezTo>
                    <a:pt x="36748" y="22426"/>
                    <a:pt x="38774" y="21798"/>
                    <a:pt x="40520" y="21064"/>
                  </a:cubicBezTo>
                  <a:cubicBezTo>
                    <a:pt x="41638" y="22671"/>
                    <a:pt x="42895" y="24243"/>
                    <a:pt x="44223" y="25745"/>
                  </a:cubicBezTo>
                  <a:cubicBezTo>
                    <a:pt x="44118" y="25780"/>
                    <a:pt x="44013" y="25850"/>
                    <a:pt x="43908" y="25920"/>
                  </a:cubicBezTo>
                  <a:cubicBezTo>
                    <a:pt x="43594" y="26094"/>
                    <a:pt x="43245" y="26304"/>
                    <a:pt x="42861" y="26513"/>
                  </a:cubicBezTo>
                  <a:lnTo>
                    <a:pt x="42721" y="26618"/>
                  </a:lnTo>
                  <a:lnTo>
                    <a:pt x="42686" y="26618"/>
                  </a:lnTo>
                  <a:cubicBezTo>
                    <a:pt x="42581" y="26688"/>
                    <a:pt x="42476" y="26723"/>
                    <a:pt x="42372" y="26793"/>
                  </a:cubicBezTo>
                  <a:cubicBezTo>
                    <a:pt x="42162" y="26898"/>
                    <a:pt x="41917" y="27002"/>
                    <a:pt x="41708" y="27107"/>
                  </a:cubicBezTo>
                  <a:cubicBezTo>
                    <a:pt x="41498" y="27212"/>
                    <a:pt x="41289" y="27317"/>
                    <a:pt x="41079" y="27422"/>
                  </a:cubicBezTo>
                  <a:cubicBezTo>
                    <a:pt x="40835" y="27526"/>
                    <a:pt x="40555" y="27631"/>
                    <a:pt x="40311" y="27736"/>
                  </a:cubicBezTo>
                  <a:cubicBezTo>
                    <a:pt x="40031" y="27841"/>
                    <a:pt x="39752" y="27946"/>
                    <a:pt x="39507" y="28085"/>
                  </a:cubicBezTo>
                  <a:cubicBezTo>
                    <a:pt x="39333" y="28155"/>
                    <a:pt x="38948" y="28260"/>
                    <a:pt x="38704" y="28365"/>
                  </a:cubicBezTo>
                  <a:cubicBezTo>
                    <a:pt x="36468" y="29168"/>
                    <a:pt x="33674" y="29867"/>
                    <a:pt x="30670" y="30146"/>
                  </a:cubicBezTo>
                  <a:cubicBezTo>
                    <a:pt x="29760" y="30231"/>
                    <a:pt x="28825" y="30277"/>
                    <a:pt x="27880" y="30277"/>
                  </a:cubicBezTo>
                  <a:cubicBezTo>
                    <a:pt x="27264" y="30277"/>
                    <a:pt x="26644" y="30257"/>
                    <a:pt x="26024" y="30216"/>
                  </a:cubicBezTo>
                  <a:cubicBezTo>
                    <a:pt x="25290" y="30181"/>
                    <a:pt x="24382" y="30076"/>
                    <a:pt x="23579" y="30006"/>
                  </a:cubicBezTo>
                  <a:cubicBezTo>
                    <a:pt x="22810" y="29867"/>
                    <a:pt x="22007" y="29797"/>
                    <a:pt x="21203" y="29587"/>
                  </a:cubicBezTo>
                  <a:cubicBezTo>
                    <a:pt x="19632" y="29273"/>
                    <a:pt x="18060" y="28819"/>
                    <a:pt x="16523" y="28260"/>
                  </a:cubicBezTo>
                  <a:cubicBezTo>
                    <a:pt x="15021" y="27701"/>
                    <a:pt x="13589" y="27072"/>
                    <a:pt x="12226" y="26339"/>
                  </a:cubicBezTo>
                  <a:cubicBezTo>
                    <a:pt x="11528" y="25955"/>
                    <a:pt x="10899" y="25605"/>
                    <a:pt x="10270" y="25186"/>
                  </a:cubicBezTo>
                  <a:cubicBezTo>
                    <a:pt x="9606" y="24802"/>
                    <a:pt x="9048" y="24383"/>
                    <a:pt x="8454" y="23963"/>
                  </a:cubicBezTo>
                  <a:cubicBezTo>
                    <a:pt x="7301" y="23160"/>
                    <a:pt x="6288" y="22287"/>
                    <a:pt x="5345" y="21448"/>
                  </a:cubicBezTo>
                  <a:cubicBezTo>
                    <a:pt x="4472" y="20575"/>
                    <a:pt x="3633" y="19772"/>
                    <a:pt x="3004" y="19003"/>
                  </a:cubicBezTo>
                  <a:cubicBezTo>
                    <a:pt x="2306" y="18270"/>
                    <a:pt x="1782" y="17536"/>
                    <a:pt x="1328" y="16977"/>
                  </a:cubicBezTo>
                  <a:cubicBezTo>
                    <a:pt x="874" y="16418"/>
                    <a:pt x="594" y="15929"/>
                    <a:pt x="350" y="15615"/>
                  </a:cubicBezTo>
                  <a:cubicBezTo>
                    <a:pt x="140" y="15266"/>
                    <a:pt x="1" y="15091"/>
                    <a:pt x="0" y="15091"/>
                  </a:cubicBezTo>
                  <a:lnTo>
                    <a:pt x="0" y="15091"/>
                  </a:lnTo>
                  <a:cubicBezTo>
                    <a:pt x="1" y="15091"/>
                    <a:pt x="140" y="15301"/>
                    <a:pt x="315" y="15615"/>
                  </a:cubicBezTo>
                  <a:cubicBezTo>
                    <a:pt x="524" y="15964"/>
                    <a:pt x="804" y="16453"/>
                    <a:pt x="1223" y="17047"/>
                  </a:cubicBezTo>
                  <a:cubicBezTo>
                    <a:pt x="1642" y="17676"/>
                    <a:pt x="2131" y="18409"/>
                    <a:pt x="2760" y="19213"/>
                  </a:cubicBezTo>
                  <a:cubicBezTo>
                    <a:pt x="3389" y="20016"/>
                    <a:pt x="4122" y="20890"/>
                    <a:pt x="4996" y="21798"/>
                  </a:cubicBezTo>
                  <a:cubicBezTo>
                    <a:pt x="5869" y="22706"/>
                    <a:pt x="6882" y="23649"/>
                    <a:pt x="8000" y="24557"/>
                  </a:cubicBezTo>
                  <a:cubicBezTo>
                    <a:pt x="8558" y="25011"/>
                    <a:pt x="9117" y="25500"/>
                    <a:pt x="9746" y="25920"/>
                  </a:cubicBezTo>
                  <a:cubicBezTo>
                    <a:pt x="10375" y="26374"/>
                    <a:pt x="11039" y="26828"/>
                    <a:pt x="11702" y="27212"/>
                  </a:cubicBezTo>
                  <a:cubicBezTo>
                    <a:pt x="13065" y="28085"/>
                    <a:pt x="14532" y="28819"/>
                    <a:pt x="16034" y="29517"/>
                  </a:cubicBezTo>
                  <a:cubicBezTo>
                    <a:pt x="17571" y="30146"/>
                    <a:pt x="19177" y="30740"/>
                    <a:pt x="20854" y="31194"/>
                  </a:cubicBezTo>
                  <a:cubicBezTo>
                    <a:pt x="21658" y="31439"/>
                    <a:pt x="22531" y="31578"/>
                    <a:pt x="23369" y="31753"/>
                  </a:cubicBezTo>
                  <a:cubicBezTo>
                    <a:pt x="24208" y="31893"/>
                    <a:pt x="24941" y="32067"/>
                    <a:pt x="25849" y="32137"/>
                  </a:cubicBezTo>
                  <a:cubicBezTo>
                    <a:pt x="27254" y="32313"/>
                    <a:pt x="28658" y="32390"/>
                    <a:pt x="30022" y="32390"/>
                  </a:cubicBezTo>
                  <a:cubicBezTo>
                    <a:pt x="30286" y="32390"/>
                    <a:pt x="30549" y="32387"/>
                    <a:pt x="30809" y="32382"/>
                  </a:cubicBezTo>
                  <a:cubicBezTo>
                    <a:pt x="34058" y="32277"/>
                    <a:pt x="37027" y="31718"/>
                    <a:pt x="39542" y="30985"/>
                  </a:cubicBezTo>
                  <a:cubicBezTo>
                    <a:pt x="39891" y="30880"/>
                    <a:pt x="40101" y="30845"/>
                    <a:pt x="40485" y="30705"/>
                  </a:cubicBezTo>
                  <a:cubicBezTo>
                    <a:pt x="40765" y="30600"/>
                    <a:pt x="41044" y="30496"/>
                    <a:pt x="41324" y="30391"/>
                  </a:cubicBezTo>
                  <a:cubicBezTo>
                    <a:pt x="41603" y="30321"/>
                    <a:pt x="41848" y="30216"/>
                    <a:pt x="42092" y="30146"/>
                  </a:cubicBezTo>
                  <a:cubicBezTo>
                    <a:pt x="42372" y="30041"/>
                    <a:pt x="42651" y="29902"/>
                    <a:pt x="42895" y="29797"/>
                  </a:cubicBezTo>
                  <a:cubicBezTo>
                    <a:pt x="43140" y="29727"/>
                    <a:pt x="43385" y="29622"/>
                    <a:pt x="43594" y="29517"/>
                  </a:cubicBezTo>
                  <a:cubicBezTo>
                    <a:pt x="43699" y="29483"/>
                    <a:pt x="43804" y="29448"/>
                    <a:pt x="43908" y="29413"/>
                  </a:cubicBezTo>
                  <a:lnTo>
                    <a:pt x="43978" y="29378"/>
                  </a:lnTo>
                  <a:lnTo>
                    <a:pt x="44188" y="29273"/>
                  </a:lnTo>
                  <a:lnTo>
                    <a:pt x="44328" y="29203"/>
                  </a:lnTo>
                  <a:cubicBezTo>
                    <a:pt x="44712" y="28993"/>
                    <a:pt x="45096" y="28819"/>
                    <a:pt x="45411" y="28644"/>
                  </a:cubicBezTo>
                  <a:cubicBezTo>
                    <a:pt x="45830" y="28435"/>
                    <a:pt x="46179" y="28260"/>
                    <a:pt x="46458" y="28120"/>
                  </a:cubicBezTo>
                  <a:cubicBezTo>
                    <a:pt x="47646" y="29273"/>
                    <a:pt x="48869" y="30391"/>
                    <a:pt x="50126" y="31474"/>
                  </a:cubicBezTo>
                  <a:cubicBezTo>
                    <a:pt x="50126" y="31474"/>
                    <a:pt x="53366" y="34785"/>
                    <a:pt x="55946" y="34785"/>
                  </a:cubicBezTo>
                  <a:cubicBezTo>
                    <a:pt x="56479" y="34785"/>
                    <a:pt x="56984" y="34644"/>
                    <a:pt x="57427" y="34303"/>
                  </a:cubicBezTo>
                  <a:cubicBezTo>
                    <a:pt x="59872" y="32452"/>
                    <a:pt x="57077" y="26548"/>
                    <a:pt x="57077" y="26548"/>
                  </a:cubicBezTo>
                  <a:cubicBezTo>
                    <a:pt x="53305" y="15860"/>
                    <a:pt x="46284" y="6568"/>
                    <a:pt x="36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2730200" y="2010475"/>
              <a:ext cx="1178050" cy="1104400"/>
            </a:xfrm>
            <a:custGeom>
              <a:pathLst>
                <a:path extrusionOk="0" h="44176" w="47122">
                  <a:moveTo>
                    <a:pt x="45493" y="0"/>
                  </a:moveTo>
                  <a:cubicBezTo>
                    <a:pt x="45286" y="0"/>
                    <a:pt x="45061" y="4"/>
                    <a:pt x="44816" y="16"/>
                  </a:cubicBezTo>
                  <a:cubicBezTo>
                    <a:pt x="44083" y="51"/>
                    <a:pt x="43209" y="51"/>
                    <a:pt x="42196" y="190"/>
                  </a:cubicBezTo>
                  <a:cubicBezTo>
                    <a:pt x="41149" y="260"/>
                    <a:pt x="40031" y="470"/>
                    <a:pt x="38773" y="714"/>
                  </a:cubicBezTo>
                  <a:cubicBezTo>
                    <a:pt x="37551" y="959"/>
                    <a:pt x="36223" y="1308"/>
                    <a:pt x="34861" y="1762"/>
                  </a:cubicBezTo>
                  <a:cubicBezTo>
                    <a:pt x="34162" y="2007"/>
                    <a:pt x="33464" y="2251"/>
                    <a:pt x="32765" y="2566"/>
                  </a:cubicBezTo>
                  <a:cubicBezTo>
                    <a:pt x="32067" y="2845"/>
                    <a:pt x="31368" y="3159"/>
                    <a:pt x="30634" y="3509"/>
                  </a:cubicBezTo>
                  <a:cubicBezTo>
                    <a:pt x="29202" y="4207"/>
                    <a:pt x="27805" y="5046"/>
                    <a:pt x="26408" y="5989"/>
                  </a:cubicBezTo>
                  <a:cubicBezTo>
                    <a:pt x="25045" y="6967"/>
                    <a:pt x="23683" y="8015"/>
                    <a:pt x="22461" y="9167"/>
                  </a:cubicBezTo>
                  <a:cubicBezTo>
                    <a:pt x="21797" y="9726"/>
                    <a:pt x="21238" y="10390"/>
                    <a:pt x="20609" y="10984"/>
                  </a:cubicBezTo>
                  <a:cubicBezTo>
                    <a:pt x="20050" y="11648"/>
                    <a:pt x="19526" y="12206"/>
                    <a:pt x="18967" y="12905"/>
                  </a:cubicBezTo>
                  <a:cubicBezTo>
                    <a:pt x="17920" y="14232"/>
                    <a:pt x="16976" y="15630"/>
                    <a:pt x="16173" y="16992"/>
                  </a:cubicBezTo>
                  <a:cubicBezTo>
                    <a:pt x="14531" y="19786"/>
                    <a:pt x="13413" y="22616"/>
                    <a:pt x="12715" y="25166"/>
                  </a:cubicBezTo>
                  <a:cubicBezTo>
                    <a:pt x="12610" y="25480"/>
                    <a:pt x="12540" y="25690"/>
                    <a:pt x="12435" y="26109"/>
                  </a:cubicBezTo>
                  <a:cubicBezTo>
                    <a:pt x="12366" y="26388"/>
                    <a:pt x="12331" y="26668"/>
                    <a:pt x="12261" y="26947"/>
                  </a:cubicBezTo>
                  <a:cubicBezTo>
                    <a:pt x="12191" y="27227"/>
                    <a:pt x="12121" y="27506"/>
                    <a:pt x="12051" y="27751"/>
                  </a:cubicBezTo>
                  <a:cubicBezTo>
                    <a:pt x="12016" y="28065"/>
                    <a:pt x="11981" y="28344"/>
                    <a:pt x="11911" y="28624"/>
                  </a:cubicBezTo>
                  <a:cubicBezTo>
                    <a:pt x="11877" y="28868"/>
                    <a:pt x="11842" y="29113"/>
                    <a:pt x="11807" y="29357"/>
                  </a:cubicBezTo>
                  <a:cubicBezTo>
                    <a:pt x="11772" y="29462"/>
                    <a:pt x="11737" y="29567"/>
                    <a:pt x="11737" y="29672"/>
                  </a:cubicBezTo>
                  <a:lnTo>
                    <a:pt x="11737" y="29777"/>
                  </a:lnTo>
                  <a:lnTo>
                    <a:pt x="11702" y="29986"/>
                  </a:lnTo>
                  <a:lnTo>
                    <a:pt x="11667" y="30161"/>
                  </a:lnTo>
                  <a:cubicBezTo>
                    <a:pt x="11632" y="30580"/>
                    <a:pt x="11597" y="30999"/>
                    <a:pt x="11597" y="31349"/>
                  </a:cubicBezTo>
                  <a:cubicBezTo>
                    <a:pt x="11527" y="32152"/>
                    <a:pt x="11457" y="32746"/>
                    <a:pt x="11422" y="33165"/>
                  </a:cubicBezTo>
                  <a:cubicBezTo>
                    <a:pt x="9781" y="33549"/>
                    <a:pt x="8174" y="34038"/>
                    <a:pt x="6602" y="34597"/>
                  </a:cubicBezTo>
                  <a:cubicBezTo>
                    <a:pt x="6602" y="34597"/>
                    <a:pt x="0" y="36134"/>
                    <a:pt x="384" y="39383"/>
                  </a:cubicBezTo>
                  <a:cubicBezTo>
                    <a:pt x="734" y="42422"/>
                    <a:pt x="7231" y="43050"/>
                    <a:pt x="7231" y="43050"/>
                  </a:cubicBezTo>
                  <a:cubicBezTo>
                    <a:pt x="10842" y="43802"/>
                    <a:pt x="14513" y="44175"/>
                    <a:pt x="18182" y="44175"/>
                  </a:cubicBezTo>
                  <a:cubicBezTo>
                    <a:pt x="25765" y="44175"/>
                    <a:pt x="33342" y="42583"/>
                    <a:pt x="40380" y="39452"/>
                  </a:cubicBezTo>
                  <a:cubicBezTo>
                    <a:pt x="39821" y="37636"/>
                    <a:pt x="39681" y="35680"/>
                    <a:pt x="39996" y="33794"/>
                  </a:cubicBezTo>
                  <a:lnTo>
                    <a:pt x="39961" y="33759"/>
                  </a:lnTo>
                  <a:cubicBezTo>
                    <a:pt x="34948" y="32280"/>
                    <a:pt x="29816" y="31541"/>
                    <a:pt x="24675" y="31541"/>
                  </a:cubicBezTo>
                  <a:cubicBezTo>
                    <a:pt x="24228" y="31541"/>
                    <a:pt x="23781" y="31547"/>
                    <a:pt x="23334" y="31558"/>
                  </a:cubicBezTo>
                  <a:cubicBezTo>
                    <a:pt x="23474" y="29881"/>
                    <a:pt x="23788" y="27995"/>
                    <a:pt x="24417" y="26074"/>
                  </a:cubicBezTo>
                  <a:cubicBezTo>
                    <a:pt x="24801" y="24991"/>
                    <a:pt x="25220" y="23908"/>
                    <a:pt x="25744" y="22860"/>
                  </a:cubicBezTo>
                  <a:cubicBezTo>
                    <a:pt x="25989" y="22371"/>
                    <a:pt x="26338" y="21777"/>
                    <a:pt x="26617" y="21254"/>
                  </a:cubicBezTo>
                  <a:cubicBezTo>
                    <a:pt x="26932" y="20764"/>
                    <a:pt x="27246" y="20241"/>
                    <a:pt x="27595" y="19751"/>
                  </a:cubicBezTo>
                  <a:cubicBezTo>
                    <a:pt x="28294" y="18773"/>
                    <a:pt x="29062" y="17830"/>
                    <a:pt x="29901" y="16957"/>
                  </a:cubicBezTo>
                  <a:cubicBezTo>
                    <a:pt x="30704" y="16084"/>
                    <a:pt x="31578" y="15280"/>
                    <a:pt x="32486" y="14582"/>
                  </a:cubicBezTo>
                  <a:cubicBezTo>
                    <a:pt x="33394" y="13848"/>
                    <a:pt x="34337" y="13219"/>
                    <a:pt x="35245" y="12695"/>
                  </a:cubicBezTo>
                  <a:cubicBezTo>
                    <a:pt x="36153" y="12137"/>
                    <a:pt x="37027" y="11682"/>
                    <a:pt x="37900" y="11333"/>
                  </a:cubicBezTo>
                  <a:cubicBezTo>
                    <a:pt x="38738" y="10949"/>
                    <a:pt x="39542" y="10635"/>
                    <a:pt x="40275" y="10425"/>
                  </a:cubicBezTo>
                  <a:cubicBezTo>
                    <a:pt x="40974" y="10180"/>
                    <a:pt x="41638" y="10006"/>
                    <a:pt x="42162" y="9866"/>
                  </a:cubicBezTo>
                  <a:cubicBezTo>
                    <a:pt x="43209" y="9656"/>
                    <a:pt x="43838" y="9517"/>
                    <a:pt x="43838" y="9517"/>
                  </a:cubicBezTo>
                  <a:lnTo>
                    <a:pt x="43838" y="9517"/>
                  </a:lnTo>
                  <a:cubicBezTo>
                    <a:pt x="43838" y="9517"/>
                    <a:pt x="43209" y="9587"/>
                    <a:pt x="42127" y="9726"/>
                  </a:cubicBezTo>
                  <a:cubicBezTo>
                    <a:pt x="41603" y="9831"/>
                    <a:pt x="40939" y="9936"/>
                    <a:pt x="40170" y="10111"/>
                  </a:cubicBezTo>
                  <a:cubicBezTo>
                    <a:pt x="39437" y="10285"/>
                    <a:pt x="38599" y="10530"/>
                    <a:pt x="37690" y="10844"/>
                  </a:cubicBezTo>
                  <a:cubicBezTo>
                    <a:pt x="36817" y="11159"/>
                    <a:pt x="35839" y="11543"/>
                    <a:pt x="34861" y="12032"/>
                  </a:cubicBezTo>
                  <a:cubicBezTo>
                    <a:pt x="33883" y="12521"/>
                    <a:pt x="32870" y="13080"/>
                    <a:pt x="31892" y="13743"/>
                  </a:cubicBezTo>
                  <a:cubicBezTo>
                    <a:pt x="30879" y="14407"/>
                    <a:pt x="29901" y="15176"/>
                    <a:pt x="28958" y="16014"/>
                  </a:cubicBezTo>
                  <a:cubicBezTo>
                    <a:pt x="28015" y="16852"/>
                    <a:pt x="27106" y="17760"/>
                    <a:pt x="26303" y="18773"/>
                  </a:cubicBezTo>
                  <a:cubicBezTo>
                    <a:pt x="25884" y="19262"/>
                    <a:pt x="25500" y="19821"/>
                    <a:pt x="25115" y="20345"/>
                  </a:cubicBezTo>
                  <a:cubicBezTo>
                    <a:pt x="24731" y="20869"/>
                    <a:pt x="24417" y="21323"/>
                    <a:pt x="24067" y="21917"/>
                  </a:cubicBezTo>
                  <a:cubicBezTo>
                    <a:pt x="23404" y="23000"/>
                    <a:pt x="22810" y="24153"/>
                    <a:pt x="22356" y="25271"/>
                  </a:cubicBezTo>
                  <a:cubicBezTo>
                    <a:pt x="21413" y="27506"/>
                    <a:pt x="20854" y="29707"/>
                    <a:pt x="20539" y="31698"/>
                  </a:cubicBezTo>
                  <a:cubicBezTo>
                    <a:pt x="18583" y="31838"/>
                    <a:pt x="16627" y="32082"/>
                    <a:pt x="14671" y="32431"/>
                  </a:cubicBezTo>
                  <a:cubicBezTo>
                    <a:pt x="14671" y="32152"/>
                    <a:pt x="14706" y="31872"/>
                    <a:pt x="14706" y="31523"/>
                  </a:cubicBezTo>
                  <a:cubicBezTo>
                    <a:pt x="14706" y="31174"/>
                    <a:pt x="14706" y="30755"/>
                    <a:pt x="14741" y="30301"/>
                  </a:cubicBezTo>
                  <a:lnTo>
                    <a:pt x="14741" y="30161"/>
                  </a:lnTo>
                  <a:lnTo>
                    <a:pt x="14741" y="30126"/>
                  </a:lnTo>
                  <a:cubicBezTo>
                    <a:pt x="14741" y="29986"/>
                    <a:pt x="14741" y="29881"/>
                    <a:pt x="14776" y="29777"/>
                  </a:cubicBezTo>
                  <a:cubicBezTo>
                    <a:pt x="14811" y="29532"/>
                    <a:pt x="14811" y="29288"/>
                    <a:pt x="14846" y="29043"/>
                  </a:cubicBezTo>
                  <a:cubicBezTo>
                    <a:pt x="14881" y="28799"/>
                    <a:pt x="14916" y="28554"/>
                    <a:pt x="14916" y="28344"/>
                  </a:cubicBezTo>
                  <a:cubicBezTo>
                    <a:pt x="14985" y="28065"/>
                    <a:pt x="15020" y="27786"/>
                    <a:pt x="15055" y="27506"/>
                  </a:cubicBezTo>
                  <a:cubicBezTo>
                    <a:pt x="15125" y="27227"/>
                    <a:pt x="15160" y="26947"/>
                    <a:pt x="15195" y="26633"/>
                  </a:cubicBezTo>
                  <a:cubicBezTo>
                    <a:pt x="15230" y="26458"/>
                    <a:pt x="15335" y="26074"/>
                    <a:pt x="15370" y="25795"/>
                  </a:cubicBezTo>
                  <a:cubicBezTo>
                    <a:pt x="15859" y="23489"/>
                    <a:pt x="16767" y="20764"/>
                    <a:pt x="18129" y="18075"/>
                  </a:cubicBezTo>
                  <a:cubicBezTo>
                    <a:pt x="18793" y="16713"/>
                    <a:pt x="19596" y="15385"/>
                    <a:pt x="20504" y="14058"/>
                  </a:cubicBezTo>
                  <a:cubicBezTo>
                    <a:pt x="20924" y="13464"/>
                    <a:pt x="21517" y="12765"/>
                    <a:pt x="22006" y="12137"/>
                  </a:cubicBezTo>
                  <a:cubicBezTo>
                    <a:pt x="22530" y="11543"/>
                    <a:pt x="23019" y="10914"/>
                    <a:pt x="23578" y="10320"/>
                  </a:cubicBezTo>
                  <a:cubicBezTo>
                    <a:pt x="24696" y="9133"/>
                    <a:pt x="25954" y="8085"/>
                    <a:pt x="27211" y="7072"/>
                  </a:cubicBezTo>
                  <a:cubicBezTo>
                    <a:pt x="28469" y="6094"/>
                    <a:pt x="29796" y="5185"/>
                    <a:pt x="31123" y="4417"/>
                  </a:cubicBezTo>
                  <a:cubicBezTo>
                    <a:pt x="31787" y="4033"/>
                    <a:pt x="32451" y="3683"/>
                    <a:pt x="33149" y="3369"/>
                  </a:cubicBezTo>
                  <a:cubicBezTo>
                    <a:pt x="33778" y="3020"/>
                    <a:pt x="34477" y="2775"/>
                    <a:pt x="35106" y="2496"/>
                  </a:cubicBezTo>
                  <a:cubicBezTo>
                    <a:pt x="36433" y="1937"/>
                    <a:pt x="37725" y="1518"/>
                    <a:pt x="38913" y="1203"/>
                  </a:cubicBezTo>
                  <a:cubicBezTo>
                    <a:pt x="40101" y="889"/>
                    <a:pt x="41218" y="644"/>
                    <a:pt x="42231" y="470"/>
                  </a:cubicBezTo>
                  <a:cubicBezTo>
                    <a:pt x="43209" y="295"/>
                    <a:pt x="44083" y="225"/>
                    <a:pt x="44816" y="155"/>
                  </a:cubicBezTo>
                  <a:cubicBezTo>
                    <a:pt x="45550" y="85"/>
                    <a:pt x="46109" y="85"/>
                    <a:pt x="46528" y="51"/>
                  </a:cubicBezTo>
                  <a:cubicBezTo>
                    <a:pt x="46912" y="51"/>
                    <a:pt x="47122" y="16"/>
                    <a:pt x="47122" y="16"/>
                  </a:cubicBezTo>
                  <a:lnTo>
                    <a:pt x="46528" y="16"/>
                  </a:lnTo>
                  <a:cubicBezTo>
                    <a:pt x="46248" y="16"/>
                    <a:pt x="45907" y="0"/>
                    <a:pt x="45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3984200" y="1792625"/>
              <a:ext cx="898625" cy="1501075"/>
            </a:xfrm>
            <a:custGeom>
              <a:pathLst>
                <a:path extrusionOk="0" h="60043" w="35945">
                  <a:moveTo>
                    <a:pt x="18558" y="0"/>
                  </a:moveTo>
                  <a:cubicBezTo>
                    <a:pt x="15900" y="0"/>
                    <a:pt x="12925" y="4363"/>
                    <a:pt x="12925" y="4363"/>
                  </a:cubicBezTo>
                  <a:cubicBezTo>
                    <a:pt x="5520" y="12956"/>
                    <a:pt x="979" y="23715"/>
                    <a:pt x="1" y="35102"/>
                  </a:cubicBezTo>
                  <a:cubicBezTo>
                    <a:pt x="1887" y="35522"/>
                    <a:pt x="3634" y="36325"/>
                    <a:pt x="5170" y="37513"/>
                  </a:cubicBezTo>
                  <a:lnTo>
                    <a:pt x="5205" y="37513"/>
                  </a:lnTo>
                  <a:cubicBezTo>
                    <a:pt x="9153" y="33635"/>
                    <a:pt x="12436" y="29199"/>
                    <a:pt x="14986" y="24379"/>
                  </a:cubicBezTo>
                  <a:cubicBezTo>
                    <a:pt x="16348" y="25287"/>
                    <a:pt x="17780" y="26439"/>
                    <a:pt x="19143" y="27872"/>
                  </a:cubicBezTo>
                  <a:cubicBezTo>
                    <a:pt x="19911" y="28710"/>
                    <a:pt x="20645" y="29583"/>
                    <a:pt x="21309" y="30561"/>
                  </a:cubicBezTo>
                  <a:cubicBezTo>
                    <a:pt x="21623" y="31015"/>
                    <a:pt x="21972" y="31574"/>
                    <a:pt x="22287" y="32098"/>
                  </a:cubicBezTo>
                  <a:cubicBezTo>
                    <a:pt x="22566" y="32622"/>
                    <a:pt x="22880" y="33111"/>
                    <a:pt x="23160" y="33670"/>
                  </a:cubicBezTo>
                  <a:cubicBezTo>
                    <a:pt x="23719" y="34753"/>
                    <a:pt x="24138" y="35871"/>
                    <a:pt x="24522" y="37024"/>
                  </a:cubicBezTo>
                  <a:cubicBezTo>
                    <a:pt x="24871" y="38176"/>
                    <a:pt x="25186" y="39329"/>
                    <a:pt x="25360" y="40447"/>
                  </a:cubicBezTo>
                  <a:cubicBezTo>
                    <a:pt x="25570" y="41599"/>
                    <a:pt x="25675" y="42682"/>
                    <a:pt x="25710" y="43765"/>
                  </a:cubicBezTo>
                  <a:cubicBezTo>
                    <a:pt x="25745" y="44813"/>
                    <a:pt x="25710" y="45826"/>
                    <a:pt x="25640" y="46734"/>
                  </a:cubicBezTo>
                  <a:cubicBezTo>
                    <a:pt x="25570" y="47677"/>
                    <a:pt x="25465" y="48516"/>
                    <a:pt x="25291" y="49249"/>
                  </a:cubicBezTo>
                  <a:cubicBezTo>
                    <a:pt x="25186" y="50018"/>
                    <a:pt x="25011" y="50647"/>
                    <a:pt x="24871" y="51171"/>
                  </a:cubicBezTo>
                  <a:cubicBezTo>
                    <a:pt x="24557" y="52218"/>
                    <a:pt x="24382" y="52812"/>
                    <a:pt x="24382" y="52812"/>
                  </a:cubicBezTo>
                  <a:cubicBezTo>
                    <a:pt x="24382" y="52812"/>
                    <a:pt x="24627" y="52253"/>
                    <a:pt x="25011" y="51240"/>
                  </a:cubicBezTo>
                  <a:cubicBezTo>
                    <a:pt x="25186" y="50716"/>
                    <a:pt x="25430" y="50088"/>
                    <a:pt x="25605" y="49319"/>
                  </a:cubicBezTo>
                  <a:cubicBezTo>
                    <a:pt x="25815" y="48586"/>
                    <a:pt x="25989" y="47747"/>
                    <a:pt x="26164" y="46804"/>
                  </a:cubicBezTo>
                  <a:cubicBezTo>
                    <a:pt x="26304" y="45861"/>
                    <a:pt x="26408" y="44848"/>
                    <a:pt x="26478" y="43765"/>
                  </a:cubicBezTo>
                  <a:cubicBezTo>
                    <a:pt x="26513" y="42682"/>
                    <a:pt x="26513" y="41495"/>
                    <a:pt x="26373" y="40307"/>
                  </a:cubicBezTo>
                  <a:cubicBezTo>
                    <a:pt x="26304" y="39119"/>
                    <a:pt x="26094" y="37897"/>
                    <a:pt x="25815" y="36674"/>
                  </a:cubicBezTo>
                  <a:cubicBezTo>
                    <a:pt x="25500" y="35452"/>
                    <a:pt x="25116" y="34194"/>
                    <a:pt x="24627" y="33006"/>
                  </a:cubicBezTo>
                  <a:cubicBezTo>
                    <a:pt x="24417" y="32413"/>
                    <a:pt x="24103" y="31819"/>
                    <a:pt x="23858" y="31225"/>
                  </a:cubicBezTo>
                  <a:cubicBezTo>
                    <a:pt x="23544" y="30631"/>
                    <a:pt x="23300" y="30142"/>
                    <a:pt x="22950" y="29513"/>
                  </a:cubicBezTo>
                  <a:cubicBezTo>
                    <a:pt x="22322" y="28431"/>
                    <a:pt x="21588" y="27383"/>
                    <a:pt x="20819" y="26405"/>
                  </a:cubicBezTo>
                  <a:cubicBezTo>
                    <a:pt x="19352" y="24588"/>
                    <a:pt x="17780" y="23086"/>
                    <a:pt x="16244" y="21933"/>
                  </a:cubicBezTo>
                  <a:cubicBezTo>
                    <a:pt x="17082" y="20082"/>
                    <a:pt x="17850" y="18231"/>
                    <a:pt x="18479" y="16310"/>
                  </a:cubicBezTo>
                  <a:cubicBezTo>
                    <a:pt x="18619" y="16379"/>
                    <a:pt x="18759" y="16449"/>
                    <a:pt x="18898" y="16519"/>
                  </a:cubicBezTo>
                  <a:cubicBezTo>
                    <a:pt x="19213" y="16694"/>
                    <a:pt x="19562" y="16903"/>
                    <a:pt x="19946" y="17148"/>
                  </a:cubicBezTo>
                  <a:lnTo>
                    <a:pt x="20086" y="17218"/>
                  </a:lnTo>
                  <a:lnTo>
                    <a:pt x="20121" y="17253"/>
                  </a:lnTo>
                  <a:lnTo>
                    <a:pt x="20400" y="17427"/>
                  </a:lnTo>
                  <a:cubicBezTo>
                    <a:pt x="20610" y="17567"/>
                    <a:pt x="20819" y="17707"/>
                    <a:pt x="20994" y="17847"/>
                  </a:cubicBezTo>
                  <a:cubicBezTo>
                    <a:pt x="21204" y="17986"/>
                    <a:pt x="21378" y="18126"/>
                    <a:pt x="21588" y="18266"/>
                  </a:cubicBezTo>
                  <a:cubicBezTo>
                    <a:pt x="21798" y="18440"/>
                    <a:pt x="22007" y="18580"/>
                    <a:pt x="22252" y="18755"/>
                  </a:cubicBezTo>
                  <a:cubicBezTo>
                    <a:pt x="22461" y="18929"/>
                    <a:pt x="22706" y="19139"/>
                    <a:pt x="22950" y="19314"/>
                  </a:cubicBezTo>
                  <a:cubicBezTo>
                    <a:pt x="23090" y="19418"/>
                    <a:pt x="23369" y="19663"/>
                    <a:pt x="23579" y="19873"/>
                  </a:cubicBezTo>
                  <a:cubicBezTo>
                    <a:pt x="25395" y="21409"/>
                    <a:pt x="27352" y="23470"/>
                    <a:pt x="29063" y="25950"/>
                  </a:cubicBezTo>
                  <a:cubicBezTo>
                    <a:pt x="29936" y="27208"/>
                    <a:pt x="30740" y="28570"/>
                    <a:pt x="31438" y="30002"/>
                  </a:cubicBezTo>
                  <a:cubicBezTo>
                    <a:pt x="31753" y="30631"/>
                    <a:pt x="32102" y="31470"/>
                    <a:pt x="32451" y="32203"/>
                  </a:cubicBezTo>
                  <a:cubicBezTo>
                    <a:pt x="32696" y="32972"/>
                    <a:pt x="33010" y="33705"/>
                    <a:pt x="33255" y="34474"/>
                  </a:cubicBezTo>
                  <a:cubicBezTo>
                    <a:pt x="33779" y="36011"/>
                    <a:pt x="34128" y="37617"/>
                    <a:pt x="34408" y="39189"/>
                  </a:cubicBezTo>
                  <a:cubicBezTo>
                    <a:pt x="34652" y="40796"/>
                    <a:pt x="34792" y="42368"/>
                    <a:pt x="34827" y="43905"/>
                  </a:cubicBezTo>
                  <a:cubicBezTo>
                    <a:pt x="34862" y="44673"/>
                    <a:pt x="34827" y="45442"/>
                    <a:pt x="34792" y="46175"/>
                  </a:cubicBezTo>
                  <a:cubicBezTo>
                    <a:pt x="34792" y="46944"/>
                    <a:pt x="34687" y="47643"/>
                    <a:pt x="34617" y="48341"/>
                  </a:cubicBezTo>
                  <a:cubicBezTo>
                    <a:pt x="34477" y="49773"/>
                    <a:pt x="34233" y="51101"/>
                    <a:pt x="33953" y="52288"/>
                  </a:cubicBezTo>
                  <a:cubicBezTo>
                    <a:pt x="33639" y="53511"/>
                    <a:pt x="33325" y="54594"/>
                    <a:pt x="32975" y="55537"/>
                  </a:cubicBezTo>
                  <a:cubicBezTo>
                    <a:pt x="32696" y="56515"/>
                    <a:pt x="32312" y="57318"/>
                    <a:pt x="32032" y="57982"/>
                  </a:cubicBezTo>
                  <a:cubicBezTo>
                    <a:pt x="31753" y="58646"/>
                    <a:pt x="31473" y="59170"/>
                    <a:pt x="31299" y="59519"/>
                  </a:cubicBezTo>
                  <a:cubicBezTo>
                    <a:pt x="31159" y="59868"/>
                    <a:pt x="31054" y="60043"/>
                    <a:pt x="31054" y="60043"/>
                  </a:cubicBezTo>
                  <a:cubicBezTo>
                    <a:pt x="31054" y="60043"/>
                    <a:pt x="31159" y="59868"/>
                    <a:pt x="31334" y="59554"/>
                  </a:cubicBezTo>
                  <a:cubicBezTo>
                    <a:pt x="31543" y="59205"/>
                    <a:pt x="31823" y="58716"/>
                    <a:pt x="32172" y="58052"/>
                  </a:cubicBezTo>
                  <a:cubicBezTo>
                    <a:pt x="32486" y="57388"/>
                    <a:pt x="32906" y="56620"/>
                    <a:pt x="33255" y="55642"/>
                  </a:cubicBezTo>
                  <a:cubicBezTo>
                    <a:pt x="33674" y="54733"/>
                    <a:pt x="34058" y="53616"/>
                    <a:pt x="34442" y="52428"/>
                  </a:cubicBezTo>
                  <a:cubicBezTo>
                    <a:pt x="34792" y="51205"/>
                    <a:pt x="35141" y="49878"/>
                    <a:pt x="35386" y="48446"/>
                  </a:cubicBezTo>
                  <a:cubicBezTo>
                    <a:pt x="35490" y="47747"/>
                    <a:pt x="35630" y="47014"/>
                    <a:pt x="35700" y="46245"/>
                  </a:cubicBezTo>
                  <a:cubicBezTo>
                    <a:pt x="35770" y="45512"/>
                    <a:pt x="35840" y="44708"/>
                    <a:pt x="35875" y="43940"/>
                  </a:cubicBezTo>
                  <a:cubicBezTo>
                    <a:pt x="35945" y="42333"/>
                    <a:pt x="35875" y="40691"/>
                    <a:pt x="35700" y="39015"/>
                  </a:cubicBezTo>
                  <a:cubicBezTo>
                    <a:pt x="35525" y="37373"/>
                    <a:pt x="35246" y="35661"/>
                    <a:pt x="34827" y="34019"/>
                  </a:cubicBezTo>
                  <a:cubicBezTo>
                    <a:pt x="34617" y="33181"/>
                    <a:pt x="34338" y="32378"/>
                    <a:pt x="34093" y="31539"/>
                  </a:cubicBezTo>
                  <a:cubicBezTo>
                    <a:pt x="33779" y="30736"/>
                    <a:pt x="33569" y="30002"/>
                    <a:pt x="33185" y="29199"/>
                  </a:cubicBezTo>
                  <a:cubicBezTo>
                    <a:pt x="32556" y="27627"/>
                    <a:pt x="31788" y="26160"/>
                    <a:pt x="30949" y="24763"/>
                  </a:cubicBezTo>
                  <a:cubicBezTo>
                    <a:pt x="29273" y="21968"/>
                    <a:pt x="27317" y="19663"/>
                    <a:pt x="25430" y="17812"/>
                  </a:cubicBezTo>
                  <a:cubicBezTo>
                    <a:pt x="25186" y="17602"/>
                    <a:pt x="25046" y="17427"/>
                    <a:pt x="24732" y="17148"/>
                  </a:cubicBezTo>
                  <a:cubicBezTo>
                    <a:pt x="24522" y="16938"/>
                    <a:pt x="24278" y="16764"/>
                    <a:pt x="24068" y="16554"/>
                  </a:cubicBezTo>
                  <a:cubicBezTo>
                    <a:pt x="23858" y="16379"/>
                    <a:pt x="23649" y="16205"/>
                    <a:pt x="23439" y="16030"/>
                  </a:cubicBezTo>
                  <a:cubicBezTo>
                    <a:pt x="23230" y="15821"/>
                    <a:pt x="22985" y="15646"/>
                    <a:pt x="22776" y="15471"/>
                  </a:cubicBezTo>
                  <a:cubicBezTo>
                    <a:pt x="22566" y="15331"/>
                    <a:pt x="22391" y="15157"/>
                    <a:pt x="22182" y="15017"/>
                  </a:cubicBezTo>
                  <a:lnTo>
                    <a:pt x="21937" y="14808"/>
                  </a:lnTo>
                  <a:lnTo>
                    <a:pt x="21867" y="14738"/>
                  </a:lnTo>
                  <a:lnTo>
                    <a:pt x="21693" y="14633"/>
                  </a:lnTo>
                  <a:lnTo>
                    <a:pt x="21553" y="14528"/>
                  </a:lnTo>
                  <a:cubicBezTo>
                    <a:pt x="21169" y="14284"/>
                    <a:pt x="20854" y="14074"/>
                    <a:pt x="20540" y="13864"/>
                  </a:cubicBezTo>
                  <a:cubicBezTo>
                    <a:pt x="20086" y="13585"/>
                    <a:pt x="19737" y="13340"/>
                    <a:pt x="19457" y="13166"/>
                  </a:cubicBezTo>
                  <a:cubicBezTo>
                    <a:pt x="19911" y="11419"/>
                    <a:pt x="20330" y="9673"/>
                    <a:pt x="20610" y="7891"/>
                  </a:cubicBezTo>
                  <a:cubicBezTo>
                    <a:pt x="20610" y="7891"/>
                    <a:pt x="22461" y="1394"/>
                    <a:pt x="19422" y="172"/>
                  </a:cubicBezTo>
                  <a:cubicBezTo>
                    <a:pt x="19141" y="53"/>
                    <a:pt x="18851" y="0"/>
                    <a:pt x="18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9" name="Shape 1179"/>
          <p:cNvSpPr/>
          <p:nvPr/>
        </p:nvSpPr>
        <p:spPr>
          <a:xfrm flipH="1" rot="10800000">
            <a:off x="1165519" y="1502308"/>
            <a:ext cx="768300" cy="844800"/>
          </a:xfrm>
          <a:prstGeom prst="bentArrow">
            <a:avLst>
              <a:gd fmla="val 16300" name="adj1"/>
              <a:gd fmla="val 14522" name="adj2"/>
              <a:gd fmla="val 21152" name="adj3"/>
              <a:gd fmla="val 57058" name="adj4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Shape 1180"/>
          <p:cNvSpPr txBox="1"/>
          <p:nvPr/>
        </p:nvSpPr>
        <p:spPr>
          <a:xfrm>
            <a:off x="939633" y="1327700"/>
            <a:ext cx="5808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1" name="Shape 1181"/>
          <p:cNvSpPr txBox="1"/>
          <p:nvPr/>
        </p:nvSpPr>
        <p:spPr>
          <a:xfrm>
            <a:off x="1123755" y="3858639"/>
            <a:ext cx="5808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Concourse</a:t>
            </a:r>
            <a:endParaRPr sz="600"/>
          </a:p>
        </p:txBody>
      </p:sp>
      <p:grpSp>
        <p:nvGrpSpPr>
          <p:cNvPr id="1182" name="Shape 1182"/>
          <p:cNvGrpSpPr/>
          <p:nvPr/>
        </p:nvGrpSpPr>
        <p:grpSpPr>
          <a:xfrm>
            <a:off x="1321860" y="2168432"/>
            <a:ext cx="195889" cy="193960"/>
            <a:chOff x="2730200" y="1792625"/>
            <a:chExt cx="2152625" cy="2131425"/>
          </a:xfrm>
        </p:grpSpPr>
        <p:sp>
          <p:nvSpPr>
            <p:cNvPr id="1183" name="Shape 1183"/>
            <p:cNvSpPr/>
            <p:nvPr/>
          </p:nvSpPr>
          <p:spPr>
            <a:xfrm>
              <a:off x="3798200" y="2757825"/>
              <a:ext cx="310900" cy="298900"/>
            </a:xfrm>
            <a:custGeom>
              <a:pathLst>
                <a:path extrusionOk="0" h="11956" w="12436">
                  <a:moveTo>
                    <a:pt x="6240" y="1"/>
                  </a:moveTo>
                  <a:cubicBezTo>
                    <a:pt x="6071" y="1"/>
                    <a:pt x="5901" y="8"/>
                    <a:pt x="5729" y="22"/>
                  </a:cubicBezTo>
                  <a:cubicBezTo>
                    <a:pt x="2446" y="302"/>
                    <a:pt x="0" y="3166"/>
                    <a:pt x="245" y="6485"/>
                  </a:cubicBezTo>
                  <a:cubicBezTo>
                    <a:pt x="510" y="9597"/>
                    <a:pt x="3128" y="11956"/>
                    <a:pt x="6196" y="11956"/>
                  </a:cubicBezTo>
                  <a:cubicBezTo>
                    <a:pt x="6365" y="11956"/>
                    <a:pt x="6536" y="11948"/>
                    <a:pt x="6707" y="11934"/>
                  </a:cubicBezTo>
                  <a:cubicBezTo>
                    <a:pt x="9991" y="11654"/>
                    <a:pt x="12436" y="8790"/>
                    <a:pt x="12191" y="5472"/>
                  </a:cubicBezTo>
                  <a:cubicBezTo>
                    <a:pt x="11926" y="2360"/>
                    <a:pt x="9308" y="1"/>
                    <a:pt x="6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3217475" y="3054400"/>
              <a:ext cx="1496800" cy="869650"/>
            </a:xfrm>
            <a:custGeom>
              <a:pathLst>
                <a:path extrusionOk="0" h="34786" w="59872">
                  <a:moveTo>
                    <a:pt x="36922" y="1"/>
                  </a:moveTo>
                  <a:cubicBezTo>
                    <a:pt x="35630" y="1398"/>
                    <a:pt x="34023" y="2516"/>
                    <a:pt x="32242" y="3249"/>
                  </a:cubicBezTo>
                  <a:lnTo>
                    <a:pt x="32242" y="3284"/>
                  </a:lnTo>
                  <a:cubicBezTo>
                    <a:pt x="33674" y="8803"/>
                    <a:pt x="35944" y="14043"/>
                    <a:pt x="38983" y="18794"/>
                  </a:cubicBezTo>
                  <a:cubicBezTo>
                    <a:pt x="37551" y="19492"/>
                    <a:pt x="35909" y="20156"/>
                    <a:pt x="34058" y="20610"/>
                  </a:cubicBezTo>
                  <a:cubicBezTo>
                    <a:pt x="32975" y="20855"/>
                    <a:pt x="31822" y="21064"/>
                    <a:pt x="30635" y="21169"/>
                  </a:cubicBezTo>
                  <a:cubicBezTo>
                    <a:pt x="30111" y="21239"/>
                    <a:pt x="29447" y="21239"/>
                    <a:pt x="28818" y="21274"/>
                  </a:cubicBezTo>
                  <a:cubicBezTo>
                    <a:pt x="28521" y="21274"/>
                    <a:pt x="28233" y="21283"/>
                    <a:pt x="27941" y="21283"/>
                  </a:cubicBezTo>
                  <a:cubicBezTo>
                    <a:pt x="27648" y="21283"/>
                    <a:pt x="27351" y="21274"/>
                    <a:pt x="27037" y="21239"/>
                  </a:cubicBezTo>
                  <a:cubicBezTo>
                    <a:pt x="25849" y="21204"/>
                    <a:pt x="24627" y="21029"/>
                    <a:pt x="23439" y="20785"/>
                  </a:cubicBezTo>
                  <a:cubicBezTo>
                    <a:pt x="22286" y="20540"/>
                    <a:pt x="21134" y="20226"/>
                    <a:pt x="20051" y="19842"/>
                  </a:cubicBezTo>
                  <a:cubicBezTo>
                    <a:pt x="18968" y="19457"/>
                    <a:pt x="17955" y="19003"/>
                    <a:pt x="17012" y="18514"/>
                  </a:cubicBezTo>
                  <a:cubicBezTo>
                    <a:pt x="16069" y="18025"/>
                    <a:pt x="15195" y="17501"/>
                    <a:pt x="14427" y="16977"/>
                  </a:cubicBezTo>
                  <a:cubicBezTo>
                    <a:pt x="13658" y="16453"/>
                    <a:pt x="12960" y="15964"/>
                    <a:pt x="12401" y="15440"/>
                  </a:cubicBezTo>
                  <a:cubicBezTo>
                    <a:pt x="11807" y="14986"/>
                    <a:pt x="11353" y="14497"/>
                    <a:pt x="10934" y="14148"/>
                  </a:cubicBezTo>
                  <a:cubicBezTo>
                    <a:pt x="10166" y="13345"/>
                    <a:pt x="9746" y="12891"/>
                    <a:pt x="9746" y="12890"/>
                  </a:cubicBezTo>
                  <a:lnTo>
                    <a:pt x="9746" y="12890"/>
                  </a:lnTo>
                  <a:cubicBezTo>
                    <a:pt x="9746" y="12891"/>
                    <a:pt x="10131" y="13380"/>
                    <a:pt x="10829" y="14218"/>
                  </a:cubicBezTo>
                  <a:cubicBezTo>
                    <a:pt x="11213" y="14637"/>
                    <a:pt x="11632" y="15161"/>
                    <a:pt x="12191" y="15685"/>
                  </a:cubicBezTo>
                  <a:cubicBezTo>
                    <a:pt x="12750" y="16244"/>
                    <a:pt x="13379" y="16803"/>
                    <a:pt x="14112" y="17396"/>
                  </a:cubicBezTo>
                  <a:cubicBezTo>
                    <a:pt x="14881" y="17990"/>
                    <a:pt x="15684" y="18619"/>
                    <a:pt x="16628" y="19178"/>
                  </a:cubicBezTo>
                  <a:cubicBezTo>
                    <a:pt x="17536" y="19737"/>
                    <a:pt x="18549" y="20331"/>
                    <a:pt x="19666" y="20785"/>
                  </a:cubicBezTo>
                  <a:cubicBezTo>
                    <a:pt x="20749" y="21309"/>
                    <a:pt x="21902" y="21728"/>
                    <a:pt x="23125" y="22077"/>
                  </a:cubicBezTo>
                  <a:cubicBezTo>
                    <a:pt x="24347" y="22426"/>
                    <a:pt x="25605" y="22706"/>
                    <a:pt x="26897" y="22881"/>
                  </a:cubicBezTo>
                  <a:cubicBezTo>
                    <a:pt x="27526" y="22985"/>
                    <a:pt x="28190" y="22985"/>
                    <a:pt x="28853" y="23055"/>
                  </a:cubicBezTo>
                  <a:cubicBezTo>
                    <a:pt x="29298" y="23080"/>
                    <a:pt x="29708" y="23105"/>
                    <a:pt x="30156" y="23105"/>
                  </a:cubicBezTo>
                  <a:cubicBezTo>
                    <a:pt x="30342" y="23105"/>
                    <a:pt x="30535" y="23100"/>
                    <a:pt x="30740" y="23090"/>
                  </a:cubicBezTo>
                  <a:cubicBezTo>
                    <a:pt x="32032" y="23090"/>
                    <a:pt x="33290" y="22985"/>
                    <a:pt x="34512" y="22776"/>
                  </a:cubicBezTo>
                  <a:cubicBezTo>
                    <a:pt x="36748" y="22426"/>
                    <a:pt x="38774" y="21798"/>
                    <a:pt x="40520" y="21064"/>
                  </a:cubicBezTo>
                  <a:cubicBezTo>
                    <a:pt x="41638" y="22671"/>
                    <a:pt x="42895" y="24243"/>
                    <a:pt x="44223" y="25745"/>
                  </a:cubicBezTo>
                  <a:cubicBezTo>
                    <a:pt x="44118" y="25780"/>
                    <a:pt x="44013" y="25850"/>
                    <a:pt x="43908" y="25920"/>
                  </a:cubicBezTo>
                  <a:cubicBezTo>
                    <a:pt x="43594" y="26094"/>
                    <a:pt x="43245" y="26304"/>
                    <a:pt x="42861" y="26513"/>
                  </a:cubicBezTo>
                  <a:lnTo>
                    <a:pt x="42721" y="26618"/>
                  </a:lnTo>
                  <a:lnTo>
                    <a:pt x="42686" y="26618"/>
                  </a:lnTo>
                  <a:cubicBezTo>
                    <a:pt x="42581" y="26688"/>
                    <a:pt x="42476" y="26723"/>
                    <a:pt x="42372" y="26793"/>
                  </a:cubicBezTo>
                  <a:cubicBezTo>
                    <a:pt x="42162" y="26898"/>
                    <a:pt x="41917" y="27002"/>
                    <a:pt x="41708" y="27107"/>
                  </a:cubicBezTo>
                  <a:cubicBezTo>
                    <a:pt x="41498" y="27212"/>
                    <a:pt x="41289" y="27317"/>
                    <a:pt x="41079" y="27422"/>
                  </a:cubicBezTo>
                  <a:cubicBezTo>
                    <a:pt x="40835" y="27526"/>
                    <a:pt x="40555" y="27631"/>
                    <a:pt x="40311" y="27736"/>
                  </a:cubicBezTo>
                  <a:cubicBezTo>
                    <a:pt x="40031" y="27841"/>
                    <a:pt x="39752" y="27946"/>
                    <a:pt x="39507" y="28085"/>
                  </a:cubicBezTo>
                  <a:cubicBezTo>
                    <a:pt x="39333" y="28155"/>
                    <a:pt x="38948" y="28260"/>
                    <a:pt x="38704" y="28365"/>
                  </a:cubicBezTo>
                  <a:cubicBezTo>
                    <a:pt x="36468" y="29168"/>
                    <a:pt x="33674" y="29867"/>
                    <a:pt x="30670" y="30146"/>
                  </a:cubicBezTo>
                  <a:cubicBezTo>
                    <a:pt x="29760" y="30231"/>
                    <a:pt x="28825" y="30277"/>
                    <a:pt x="27880" y="30277"/>
                  </a:cubicBezTo>
                  <a:cubicBezTo>
                    <a:pt x="27264" y="30277"/>
                    <a:pt x="26644" y="30257"/>
                    <a:pt x="26024" y="30216"/>
                  </a:cubicBezTo>
                  <a:cubicBezTo>
                    <a:pt x="25290" y="30181"/>
                    <a:pt x="24382" y="30076"/>
                    <a:pt x="23579" y="30006"/>
                  </a:cubicBezTo>
                  <a:cubicBezTo>
                    <a:pt x="22810" y="29867"/>
                    <a:pt x="22007" y="29797"/>
                    <a:pt x="21203" y="29587"/>
                  </a:cubicBezTo>
                  <a:cubicBezTo>
                    <a:pt x="19632" y="29273"/>
                    <a:pt x="18060" y="28819"/>
                    <a:pt x="16523" y="28260"/>
                  </a:cubicBezTo>
                  <a:cubicBezTo>
                    <a:pt x="15021" y="27701"/>
                    <a:pt x="13589" y="27072"/>
                    <a:pt x="12226" y="26339"/>
                  </a:cubicBezTo>
                  <a:cubicBezTo>
                    <a:pt x="11528" y="25955"/>
                    <a:pt x="10899" y="25605"/>
                    <a:pt x="10270" y="25186"/>
                  </a:cubicBezTo>
                  <a:cubicBezTo>
                    <a:pt x="9606" y="24802"/>
                    <a:pt x="9048" y="24383"/>
                    <a:pt x="8454" y="23963"/>
                  </a:cubicBezTo>
                  <a:cubicBezTo>
                    <a:pt x="7301" y="23160"/>
                    <a:pt x="6288" y="22287"/>
                    <a:pt x="5345" y="21448"/>
                  </a:cubicBezTo>
                  <a:cubicBezTo>
                    <a:pt x="4472" y="20575"/>
                    <a:pt x="3633" y="19772"/>
                    <a:pt x="3004" y="19003"/>
                  </a:cubicBezTo>
                  <a:cubicBezTo>
                    <a:pt x="2306" y="18270"/>
                    <a:pt x="1782" y="17536"/>
                    <a:pt x="1328" y="16977"/>
                  </a:cubicBezTo>
                  <a:cubicBezTo>
                    <a:pt x="874" y="16418"/>
                    <a:pt x="594" y="15929"/>
                    <a:pt x="350" y="15615"/>
                  </a:cubicBezTo>
                  <a:cubicBezTo>
                    <a:pt x="140" y="15266"/>
                    <a:pt x="1" y="15091"/>
                    <a:pt x="0" y="15091"/>
                  </a:cubicBezTo>
                  <a:lnTo>
                    <a:pt x="0" y="15091"/>
                  </a:lnTo>
                  <a:cubicBezTo>
                    <a:pt x="1" y="15091"/>
                    <a:pt x="140" y="15301"/>
                    <a:pt x="315" y="15615"/>
                  </a:cubicBezTo>
                  <a:cubicBezTo>
                    <a:pt x="524" y="15964"/>
                    <a:pt x="804" y="16453"/>
                    <a:pt x="1223" y="17047"/>
                  </a:cubicBezTo>
                  <a:cubicBezTo>
                    <a:pt x="1642" y="17676"/>
                    <a:pt x="2131" y="18409"/>
                    <a:pt x="2760" y="19213"/>
                  </a:cubicBezTo>
                  <a:cubicBezTo>
                    <a:pt x="3389" y="20016"/>
                    <a:pt x="4122" y="20890"/>
                    <a:pt x="4996" y="21798"/>
                  </a:cubicBezTo>
                  <a:cubicBezTo>
                    <a:pt x="5869" y="22706"/>
                    <a:pt x="6882" y="23649"/>
                    <a:pt x="8000" y="24557"/>
                  </a:cubicBezTo>
                  <a:cubicBezTo>
                    <a:pt x="8558" y="25011"/>
                    <a:pt x="9117" y="25500"/>
                    <a:pt x="9746" y="25920"/>
                  </a:cubicBezTo>
                  <a:cubicBezTo>
                    <a:pt x="10375" y="26374"/>
                    <a:pt x="11039" y="26828"/>
                    <a:pt x="11702" y="27212"/>
                  </a:cubicBezTo>
                  <a:cubicBezTo>
                    <a:pt x="13065" y="28085"/>
                    <a:pt x="14532" y="28819"/>
                    <a:pt x="16034" y="29517"/>
                  </a:cubicBezTo>
                  <a:cubicBezTo>
                    <a:pt x="17571" y="30146"/>
                    <a:pt x="19177" y="30740"/>
                    <a:pt x="20854" y="31194"/>
                  </a:cubicBezTo>
                  <a:cubicBezTo>
                    <a:pt x="21658" y="31439"/>
                    <a:pt x="22531" y="31578"/>
                    <a:pt x="23369" y="31753"/>
                  </a:cubicBezTo>
                  <a:cubicBezTo>
                    <a:pt x="24208" y="31893"/>
                    <a:pt x="24941" y="32067"/>
                    <a:pt x="25849" y="32137"/>
                  </a:cubicBezTo>
                  <a:cubicBezTo>
                    <a:pt x="27254" y="32313"/>
                    <a:pt x="28658" y="32390"/>
                    <a:pt x="30022" y="32390"/>
                  </a:cubicBezTo>
                  <a:cubicBezTo>
                    <a:pt x="30286" y="32390"/>
                    <a:pt x="30549" y="32387"/>
                    <a:pt x="30809" y="32382"/>
                  </a:cubicBezTo>
                  <a:cubicBezTo>
                    <a:pt x="34058" y="32277"/>
                    <a:pt x="37027" y="31718"/>
                    <a:pt x="39542" y="30985"/>
                  </a:cubicBezTo>
                  <a:cubicBezTo>
                    <a:pt x="39891" y="30880"/>
                    <a:pt x="40101" y="30845"/>
                    <a:pt x="40485" y="30705"/>
                  </a:cubicBezTo>
                  <a:cubicBezTo>
                    <a:pt x="40765" y="30600"/>
                    <a:pt x="41044" y="30496"/>
                    <a:pt x="41324" y="30391"/>
                  </a:cubicBezTo>
                  <a:cubicBezTo>
                    <a:pt x="41603" y="30321"/>
                    <a:pt x="41848" y="30216"/>
                    <a:pt x="42092" y="30146"/>
                  </a:cubicBezTo>
                  <a:cubicBezTo>
                    <a:pt x="42372" y="30041"/>
                    <a:pt x="42651" y="29902"/>
                    <a:pt x="42895" y="29797"/>
                  </a:cubicBezTo>
                  <a:cubicBezTo>
                    <a:pt x="43140" y="29727"/>
                    <a:pt x="43385" y="29622"/>
                    <a:pt x="43594" y="29517"/>
                  </a:cubicBezTo>
                  <a:cubicBezTo>
                    <a:pt x="43699" y="29483"/>
                    <a:pt x="43804" y="29448"/>
                    <a:pt x="43908" y="29413"/>
                  </a:cubicBezTo>
                  <a:lnTo>
                    <a:pt x="43978" y="29378"/>
                  </a:lnTo>
                  <a:lnTo>
                    <a:pt x="44188" y="29273"/>
                  </a:lnTo>
                  <a:lnTo>
                    <a:pt x="44328" y="29203"/>
                  </a:lnTo>
                  <a:cubicBezTo>
                    <a:pt x="44712" y="28993"/>
                    <a:pt x="45096" y="28819"/>
                    <a:pt x="45411" y="28644"/>
                  </a:cubicBezTo>
                  <a:cubicBezTo>
                    <a:pt x="45830" y="28435"/>
                    <a:pt x="46179" y="28260"/>
                    <a:pt x="46458" y="28120"/>
                  </a:cubicBezTo>
                  <a:cubicBezTo>
                    <a:pt x="47646" y="29273"/>
                    <a:pt x="48869" y="30391"/>
                    <a:pt x="50126" y="31474"/>
                  </a:cubicBezTo>
                  <a:cubicBezTo>
                    <a:pt x="50126" y="31474"/>
                    <a:pt x="53366" y="34785"/>
                    <a:pt x="55946" y="34785"/>
                  </a:cubicBezTo>
                  <a:cubicBezTo>
                    <a:pt x="56479" y="34785"/>
                    <a:pt x="56984" y="34644"/>
                    <a:pt x="57427" y="34303"/>
                  </a:cubicBezTo>
                  <a:cubicBezTo>
                    <a:pt x="59872" y="32452"/>
                    <a:pt x="57077" y="26548"/>
                    <a:pt x="57077" y="26548"/>
                  </a:cubicBezTo>
                  <a:cubicBezTo>
                    <a:pt x="53305" y="15860"/>
                    <a:pt x="46284" y="6568"/>
                    <a:pt x="369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2730200" y="2010475"/>
              <a:ext cx="1178050" cy="1104400"/>
            </a:xfrm>
            <a:custGeom>
              <a:pathLst>
                <a:path extrusionOk="0" h="44176" w="47122">
                  <a:moveTo>
                    <a:pt x="45493" y="0"/>
                  </a:moveTo>
                  <a:cubicBezTo>
                    <a:pt x="45286" y="0"/>
                    <a:pt x="45061" y="4"/>
                    <a:pt x="44816" y="16"/>
                  </a:cubicBezTo>
                  <a:cubicBezTo>
                    <a:pt x="44083" y="51"/>
                    <a:pt x="43209" y="51"/>
                    <a:pt x="42196" y="190"/>
                  </a:cubicBezTo>
                  <a:cubicBezTo>
                    <a:pt x="41149" y="260"/>
                    <a:pt x="40031" y="470"/>
                    <a:pt x="38773" y="714"/>
                  </a:cubicBezTo>
                  <a:cubicBezTo>
                    <a:pt x="37551" y="959"/>
                    <a:pt x="36223" y="1308"/>
                    <a:pt x="34861" y="1762"/>
                  </a:cubicBezTo>
                  <a:cubicBezTo>
                    <a:pt x="34162" y="2007"/>
                    <a:pt x="33464" y="2251"/>
                    <a:pt x="32765" y="2566"/>
                  </a:cubicBezTo>
                  <a:cubicBezTo>
                    <a:pt x="32067" y="2845"/>
                    <a:pt x="31368" y="3159"/>
                    <a:pt x="30634" y="3509"/>
                  </a:cubicBezTo>
                  <a:cubicBezTo>
                    <a:pt x="29202" y="4207"/>
                    <a:pt x="27805" y="5046"/>
                    <a:pt x="26408" y="5989"/>
                  </a:cubicBezTo>
                  <a:cubicBezTo>
                    <a:pt x="25045" y="6967"/>
                    <a:pt x="23683" y="8015"/>
                    <a:pt x="22461" y="9167"/>
                  </a:cubicBezTo>
                  <a:cubicBezTo>
                    <a:pt x="21797" y="9726"/>
                    <a:pt x="21238" y="10390"/>
                    <a:pt x="20609" y="10984"/>
                  </a:cubicBezTo>
                  <a:cubicBezTo>
                    <a:pt x="20050" y="11648"/>
                    <a:pt x="19526" y="12206"/>
                    <a:pt x="18967" y="12905"/>
                  </a:cubicBezTo>
                  <a:cubicBezTo>
                    <a:pt x="17920" y="14232"/>
                    <a:pt x="16976" y="15630"/>
                    <a:pt x="16173" y="16992"/>
                  </a:cubicBezTo>
                  <a:cubicBezTo>
                    <a:pt x="14531" y="19786"/>
                    <a:pt x="13413" y="22616"/>
                    <a:pt x="12715" y="25166"/>
                  </a:cubicBezTo>
                  <a:cubicBezTo>
                    <a:pt x="12610" y="25480"/>
                    <a:pt x="12540" y="25690"/>
                    <a:pt x="12435" y="26109"/>
                  </a:cubicBezTo>
                  <a:cubicBezTo>
                    <a:pt x="12366" y="26388"/>
                    <a:pt x="12331" y="26668"/>
                    <a:pt x="12261" y="26947"/>
                  </a:cubicBezTo>
                  <a:cubicBezTo>
                    <a:pt x="12191" y="27227"/>
                    <a:pt x="12121" y="27506"/>
                    <a:pt x="12051" y="27751"/>
                  </a:cubicBezTo>
                  <a:cubicBezTo>
                    <a:pt x="12016" y="28065"/>
                    <a:pt x="11981" y="28344"/>
                    <a:pt x="11911" y="28624"/>
                  </a:cubicBezTo>
                  <a:cubicBezTo>
                    <a:pt x="11877" y="28868"/>
                    <a:pt x="11842" y="29113"/>
                    <a:pt x="11807" y="29357"/>
                  </a:cubicBezTo>
                  <a:cubicBezTo>
                    <a:pt x="11772" y="29462"/>
                    <a:pt x="11737" y="29567"/>
                    <a:pt x="11737" y="29672"/>
                  </a:cubicBezTo>
                  <a:lnTo>
                    <a:pt x="11737" y="29777"/>
                  </a:lnTo>
                  <a:lnTo>
                    <a:pt x="11702" y="29986"/>
                  </a:lnTo>
                  <a:lnTo>
                    <a:pt x="11667" y="30161"/>
                  </a:lnTo>
                  <a:cubicBezTo>
                    <a:pt x="11632" y="30580"/>
                    <a:pt x="11597" y="30999"/>
                    <a:pt x="11597" y="31349"/>
                  </a:cubicBezTo>
                  <a:cubicBezTo>
                    <a:pt x="11527" y="32152"/>
                    <a:pt x="11457" y="32746"/>
                    <a:pt x="11422" y="33165"/>
                  </a:cubicBezTo>
                  <a:cubicBezTo>
                    <a:pt x="9781" y="33549"/>
                    <a:pt x="8174" y="34038"/>
                    <a:pt x="6602" y="34597"/>
                  </a:cubicBezTo>
                  <a:cubicBezTo>
                    <a:pt x="6602" y="34597"/>
                    <a:pt x="0" y="36134"/>
                    <a:pt x="384" y="39383"/>
                  </a:cubicBezTo>
                  <a:cubicBezTo>
                    <a:pt x="734" y="42422"/>
                    <a:pt x="7231" y="43050"/>
                    <a:pt x="7231" y="43050"/>
                  </a:cubicBezTo>
                  <a:cubicBezTo>
                    <a:pt x="10842" y="43802"/>
                    <a:pt x="14513" y="44175"/>
                    <a:pt x="18182" y="44175"/>
                  </a:cubicBezTo>
                  <a:cubicBezTo>
                    <a:pt x="25765" y="44175"/>
                    <a:pt x="33342" y="42583"/>
                    <a:pt x="40380" y="39452"/>
                  </a:cubicBezTo>
                  <a:cubicBezTo>
                    <a:pt x="39821" y="37636"/>
                    <a:pt x="39681" y="35680"/>
                    <a:pt x="39996" y="33794"/>
                  </a:cubicBezTo>
                  <a:lnTo>
                    <a:pt x="39961" y="33759"/>
                  </a:lnTo>
                  <a:cubicBezTo>
                    <a:pt x="34948" y="32280"/>
                    <a:pt x="29816" y="31541"/>
                    <a:pt x="24675" y="31541"/>
                  </a:cubicBezTo>
                  <a:cubicBezTo>
                    <a:pt x="24228" y="31541"/>
                    <a:pt x="23781" y="31547"/>
                    <a:pt x="23334" y="31558"/>
                  </a:cubicBezTo>
                  <a:cubicBezTo>
                    <a:pt x="23474" y="29881"/>
                    <a:pt x="23788" y="27995"/>
                    <a:pt x="24417" y="26074"/>
                  </a:cubicBezTo>
                  <a:cubicBezTo>
                    <a:pt x="24801" y="24991"/>
                    <a:pt x="25220" y="23908"/>
                    <a:pt x="25744" y="22860"/>
                  </a:cubicBezTo>
                  <a:cubicBezTo>
                    <a:pt x="25989" y="22371"/>
                    <a:pt x="26338" y="21777"/>
                    <a:pt x="26617" y="21254"/>
                  </a:cubicBezTo>
                  <a:cubicBezTo>
                    <a:pt x="26932" y="20764"/>
                    <a:pt x="27246" y="20241"/>
                    <a:pt x="27595" y="19751"/>
                  </a:cubicBezTo>
                  <a:cubicBezTo>
                    <a:pt x="28294" y="18773"/>
                    <a:pt x="29062" y="17830"/>
                    <a:pt x="29901" y="16957"/>
                  </a:cubicBezTo>
                  <a:cubicBezTo>
                    <a:pt x="30704" y="16084"/>
                    <a:pt x="31578" y="15280"/>
                    <a:pt x="32486" y="14582"/>
                  </a:cubicBezTo>
                  <a:cubicBezTo>
                    <a:pt x="33394" y="13848"/>
                    <a:pt x="34337" y="13219"/>
                    <a:pt x="35245" y="12695"/>
                  </a:cubicBezTo>
                  <a:cubicBezTo>
                    <a:pt x="36153" y="12137"/>
                    <a:pt x="37027" y="11682"/>
                    <a:pt x="37900" y="11333"/>
                  </a:cubicBezTo>
                  <a:cubicBezTo>
                    <a:pt x="38738" y="10949"/>
                    <a:pt x="39542" y="10635"/>
                    <a:pt x="40275" y="10425"/>
                  </a:cubicBezTo>
                  <a:cubicBezTo>
                    <a:pt x="40974" y="10180"/>
                    <a:pt x="41638" y="10006"/>
                    <a:pt x="42162" y="9866"/>
                  </a:cubicBezTo>
                  <a:cubicBezTo>
                    <a:pt x="43209" y="9656"/>
                    <a:pt x="43838" y="9517"/>
                    <a:pt x="43838" y="9517"/>
                  </a:cubicBezTo>
                  <a:lnTo>
                    <a:pt x="43838" y="9517"/>
                  </a:lnTo>
                  <a:cubicBezTo>
                    <a:pt x="43838" y="9517"/>
                    <a:pt x="43209" y="9587"/>
                    <a:pt x="42127" y="9726"/>
                  </a:cubicBezTo>
                  <a:cubicBezTo>
                    <a:pt x="41603" y="9831"/>
                    <a:pt x="40939" y="9936"/>
                    <a:pt x="40170" y="10111"/>
                  </a:cubicBezTo>
                  <a:cubicBezTo>
                    <a:pt x="39437" y="10285"/>
                    <a:pt x="38599" y="10530"/>
                    <a:pt x="37690" y="10844"/>
                  </a:cubicBezTo>
                  <a:cubicBezTo>
                    <a:pt x="36817" y="11159"/>
                    <a:pt x="35839" y="11543"/>
                    <a:pt x="34861" y="12032"/>
                  </a:cubicBezTo>
                  <a:cubicBezTo>
                    <a:pt x="33883" y="12521"/>
                    <a:pt x="32870" y="13080"/>
                    <a:pt x="31892" y="13743"/>
                  </a:cubicBezTo>
                  <a:cubicBezTo>
                    <a:pt x="30879" y="14407"/>
                    <a:pt x="29901" y="15176"/>
                    <a:pt x="28958" y="16014"/>
                  </a:cubicBezTo>
                  <a:cubicBezTo>
                    <a:pt x="28015" y="16852"/>
                    <a:pt x="27106" y="17760"/>
                    <a:pt x="26303" y="18773"/>
                  </a:cubicBezTo>
                  <a:cubicBezTo>
                    <a:pt x="25884" y="19262"/>
                    <a:pt x="25500" y="19821"/>
                    <a:pt x="25115" y="20345"/>
                  </a:cubicBezTo>
                  <a:cubicBezTo>
                    <a:pt x="24731" y="20869"/>
                    <a:pt x="24417" y="21323"/>
                    <a:pt x="24067" y="21917"/>
                  </a:cubicBezTo>
                  <a:cubicBezTo>
                    <a:pt x="23404" y="23000"/>
                    <a:pt x="22810" y="24153"/>
                    <a:pt x="22356" y="25271"/>
                  </a:cubicBezTo>
                  <a:cubicBezTo>
                    <a:pt x="21413" y="27506"/>
                    <a:pt x="20854" y="29707"/>
                    <a:pt x="20539" y="31698"/>
                  </a:cubicBezTo>
                  <a:cubicBezTo>
                    <a:pt x="18583" y="31838"/>
                    <a:pt x="16627" y="32082"/>
                    <a:pt x="14671" y="32431"/>
                  </a:cubicBezTo>
                  <a:cubicBezTo>
                    <a:pt x="14671" y="32152"/>
                    <a:pt x="14706" y="31872"/>
                    <a:pt x="14706" y="31523"/>
                  </a:cubicBezTo>
                  <a:cubicBezTo>
                    <a:pt x="14706" y="31174"/>
                    <a:pt x="14706" y="30755"/>
                    <a:pt x="14741" y="30301"/>
                  </a:cubicBezTo>
                  <a:lnTo>
                    <a:pt x="14741" y="30161"/>
                  </a:lnTo>
                  <a:lnTo>
                    <a:pt x="14741" y="30126"/>
                  </a:lnTo>
                  <a:cubicBezTo>
                    <a:pt x="14741" y="29986"/>
                    <a:pt x="14741" y="29881"/>
                    <a:pt x="14776" y="29777"/>
                  </a:cubicBezTo>
                  <a:cubicBezTo>
                    <a:pt x="14811" y="29532"/>
                    <a:pt x="14811" y="29288"/>
                    <a:pt x="14846" y="29043"/>
                  </a:cubicBezTo>
                  <a:cubicBezTo>
                    <a:pt x="14881" y="28799"/>
                    <a:pt x="14916" y="28554"/>
                    <a:pt x="14916" y="28344"/>
                  </a:cubicBezTo>
                  <a:cubicBezTo>
                    <a:pt x="14985" y="28065"/>
                    <a:pt x="15020" y="27786"/>
                    <a:pt x="15055" y="27506"/>
                  </a:cubicBezTo>
                  <a:cubicBezTo>
                    <a:pt x="15125" y="27227"/>
                    <a:pt x="15160" y="26947"/>
                    <a:pt x="15195" y="26633"/>
                  </a:cubicBezTo>
                  <a:cubicBezTo>
                    <a:pt x="15230" y="26458"/>
                    <a:pt x="15335" y="26074"/>
                    <a:pt x="15370" y="25795"/>
                  </a:cubicBezTo>
                  <a:cubicBezTo>
                    <a:pt x="15859" y="23489"/>
                    <a:pt x="16767" y="20764"/>
                    <a:pt x="18129" y="18075"/>
                  </a:cubicBezTo>
                  <a:cubicBezTo>
                    <a:pt x="18793" y="16713"/>
                    <a:pt x="19596" y="15385"/>
                    <a:pt x="20504" y="14058"/>
                  </a:cubicBezTo>
                  <a:cubicBezTo>
                    <a:pt x="20924" y="13464"/>
                    <a:pt x="21517" y="12765"/>
                    <a:pt x="22006" y="12137"/>
                  </a:cubicBezTo>
                  <a:cubicBezTo>
                    <a:pt x="22530" y="11543"/>
                    <a:pt x="23019" y="10914"/>
                    <a:pt x="23578" y="10320"/>
                  </a:cubicBezTo>
                  <a:cubicBezTo>
                    <a:pt x="24696" y="9133"/>
                    <a:pt x="25954" y="8085"/>
                    <a:pt x="27211" y="7072"/>
                  </a:cubicBezTo>
                  <a:cubicBezTo>
                    <a:pt x="28469" y="6094"/>
                    <a:pt x="29796" y="5185"/>
                    <a:pt x="31123" y="4417"/>
                  </a:cubicBezTo>
                  <a:cubicBezTo>
                    <a:pt x="31787" y="4033"/>
                    <a:pt x="32451" y="3683"/>
                    <a:pt x="33149" y="3369"/>
                  </a:cubicBezTo>
                  <a:cubicBezTo>
                    <a:pt x="33778" y="3020"/>
                    <a:pt x="34477" y="2775"/>
                    <a:pt x="35106" y="2496"/>
                  </a:cubicBezTo>
                  <a:cubicBezTo>
                    <a:pt x="36433" y="1937"/>
                    <a:pt x="37725" y="1518"/>
                    <a:pt x="38913" y="1203"/>
                  </a:cubicBezTo>
                  <a:cubicBezTo>
                    <a:pt x="40101" y="889"/>
                    <a:pt x="41218" y="644"/>
                    <a:pt x="42231" y="470"/>
                  </a:cubicBezTo>
                  <a:cubicBezTo>
                    <a:pt x="43209" y="295"/>
                    <a:pt x="44083" y="225"/>
                    <a:pt x="44816" y="155"/>
                  </a:cubicBezTo>
                  <a:cubicBezTo>
                    <a:pt x="45550" y="85"/>
                    <a:pt x="46109" y="85"/>
                    <a:pt x="46528" y="51"/>
                  </a:cubicBezTo>
                  <a:cubicBezTo>
                    <a:pt x="46912" y="51"/>
                    <a:pt x="47122" y="16"/>
                    <a:pt x="47122" y="16"/>
                  </a:cubicBezTo>
                  <a:lnTo>
                    <a:pt x="46528" y="16"/>
                  </a:lnTo>
                  <a:cubicBezTo>
                    <a:pt x="46248" y="16"/>
                    <a:pt x="45907" y="0"/>
                    <a:pt x="454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3984200" y="1792625"/>
              <a:ext cx="898625" cy="1501075"/>
            </a:xfrm>
            <a:custGeom>
              <a:pathLst>
                <a:path extrusionOk="0" h="60043" w="35945">
                  <a:moveTo>
                    <a:pt x="18558" y="0"/>
                  </a:moveTo>
                  <a:cubicBezTo>
                    <a:pt x="15900" y="0"/>
                    <a:pt x="12925" y="4363"/>
                    <a:pt x="12925" y="4363"/>
                  </a:cubicBezTo>
                  <a:cubicBezTo>
                    <a:pt x="5520" y="12956"/>
                    <a:pt x="979" y="23715"/>
                    <a:pt x="1" y="35102"/>
                  </a:cubicBezTo>
                  <a:cubicBezTo>
                    <a:pt x="1887" y="35522"/>
                    <a:pt x="3634" y="36325"/>
                    <a:pt x="5170" y="37513"/>
                  </a:cubicBezTo>
                  <a:lnTo>
                    <a:pt x="5205" y="37513"/>
                  </a:lnTo>
                  <a:cubicBezTo>
                    <a:pt x="9153" y="33635"/>
                    <a:pt x="12436" y="29199"/>
                    <a:pt x="14986" y="24379"/>
                  </a:cubicBezTo>
                  <a:cubicBezTo>
                    <a:pt x="16348" y="25287"/>
                    <a:pt x="17780" y="26439"/>
                    <a:pt x="19143" y="27872"/>
                  </a:cubicBezTo>
                  <a:cubicBezTo>
                    <a:pt x="19911" y="28710"/>
                    <a:pt x="20645" y="29583"/>
                    <a:pt x="21309" y="30561"/>
                  </a:cubicBezTo>
                  <a:cubicBezTo>
                    <a:pt x="21623" y="31015"/>
                    <a:pt x="21972" y="31574"/>
                    <a:pt x="22287" y="32098"/>
                  </a:cubicBezTo>
                  <a:cubicBezTo>
                    <a:pt x="22566" y="32622"/>
                    <a:pt x="22880" y="33111"/>
                    <a:pt x="23160" y="33670"/>
                  </a:cubicBezTo>
                  <a:cubicBezTo>
                    <a:pt x="23719" y="34753"/>
                    <a:pt x="24138" y="35871"/>
                    <a:pt x="24522" y="37024"/>
                  </a:cubicBezTo>
                  <a:cubicBezTo>
                    <a:pt x="24871" y="38176"/>
                    <a:pt x="25186" y="39329"/>
                    <a:pt x="25360" y="40447"/>
                  </a:cubicBezTo>
                  <a:cubicBezTo>
                    <a:pt x="25570" y="41599"/>
                    <a:pt x="25675" y="42682"/>
                    <a:pt x="25710" y="43765"/>
                  </a:cubicBezTo>
                  <a:cubicBezTo>
                    <a:pt x="25745" y="44813"/>
                    <a:pt x="25710" y="45826"/>
                    <a:pt x="25640" y="46734"/>
                  </a:cubicBezTo>
                  <a:cubicBezTo>
                    <a:pt x="25570" y="47677"/>
                    <a:pt x="25465" y="48516"/>
                    <a:pt x="25291" y="49249"/>
                  </a:cubicBezTo>
                  <a:cubicBezTo>
                    <a:pt x="25186" y="50018"/>
                    <a:pt x="25011" y="50647"/>
                    <a:pt x="24871" y="51171"/>
                  </a:cubicBezTo>
                  <a:cubicBezTo>
                    <a:pt x="24557" y="52218"/>
                    <a:pt x="24382" y="52812"/>
                    <a:pt x="24382" y="52812"/>
                  </a:cubicBezTo>
                  <a:cubicBezTo>
                    <a:pt x="24382" y="52812"/>
                    <a:pt x="24627" y="52253"/>
                    <a:pt x="25011" y="51240"/>
                  </a:cubicBezTo>
                  <a:cubicBezTo>
                    <a:pt x="25186" y="50716"/>
                    <a:pt x="25430" y="50088"/>
                    <a:pt x="25605" y="49319"/>
                  </a:cubicBezTo>
                  <a:cubicBezTo>
                    <a:pt x="25815" y="48586"/>
                    <a:pt x="25989" y="47747"/>
                    <a:pt x="26164" y="46804"/>
                  </a:cubicBezTo>
                  <a:cubicBezTo>
                    <a:pt x="26304" y="45861"/>
                    <a:pt x="26408" y="44848"/>
                    <a:pt x="26478" y="43765"/>
                  </a:cubicBezTo>
                  <a:cubicBezTo>
                    <a:pt x="26513" y="42682"/>
                    <a:pt x="26513" y="41495"/>
                    <a:pt x="26373" y="40307"/>
                  </a:cubicBezTo>
                  <a:cubicBezTo>
                    <a:pt x="26304" y="39119"/>
                    <a:pt x="26094" y="37897"/>
                    <a:pt x="25815" y="36674"/>
                  </a:cubicBezTo>
                  <a:cubicBezTo>
                    <a:pt x="25500" y="35452"/>
                    <a:pt x="25116" y="34194"/>
                    <a:pt x="24627" y="33006"/>
                  </a:cubicBezTo>
                  <a:cubicBezTo>
                    <a:pt x="24417" y="32413"/>
                    <a:pt x="24103" y="31819"/>
                    <a:pt x="23858" y="31225"/>
                  </a:cubicBezTo>
                  <a:cubicBezTo>
                    <a:pt x="23544" y="30631"/>
                    <a:pt x="23300" y="30142"/>
                    <a:pt x="22950" y="29513"/>
                  </a:cubicBezTo>
                  <a:cubicBezTo>
                    <a:pt x="22322" y="28431"/>
                    <a:pt x="21588" y="27383"/>
                    <a:pt x="20819" y="26405"/>
                  </a:cubicBezTo>
                  <a:cubicBezTo>
                    <a:pt x="19352" y="24588"/>
                    <a:pt x="17780" y="23086"/>
                    <a:pt x="16244" y="21933"/>
                  </a:cubicBezTo>
                  <a:cubicBezTo>
                    <a:pt x="17082" y="20082"/>
                    <a:pt x="17850" y="18231"/>
                    <a:pt x="18479" y="16310"/>
                  </a:cubicBezTo>
                  <a:cubicBezTo>
                    <a:pt x="18619" y="16379"/>
                    <a:pt x="18759" y="16449"/>
                    <a:pt x="18898" y="16519"/>
                  </a:cubicBezTo>
                  <a:cubicBezTo>
                    <a:pt x="19213" y="16694"/>
                    <a:pt x="19562" y="16903"/>
                    <a:pt x="19946" y="17148"/>
                  </a:cubicBezTo>
                  <a:lnTo>
                    <a:pt x="20086" y="17218"/>
                  </a:lnTo>
                  <a:lnTo>
                    <a:pt x="20121" y="17253"/>
                  </a:lnTo>
                  <a:lnTo>
                    <a:pt x="20400" y="17427"/>
                  </a:lnTo>
                  <a:cubicBezTo>
                    <a:pt x="20610" y="17567"/>
                    <a:pt x="20819" y="17707"/>
                    <a:pt x="20994" y="17847"/>
                  </a:cubicBezTo>
                  <a:cubicBezTo>
                    <a:pt x="21204" y="17986"/>
                    <a:pt x="21378" y="18126"/>
                    <a:pt x="21588" y="18266"/>
                  </a:cubicBezTo>
                  <a:cubicBezTo>
                    <a:pt x="21798" y="18440"/>
                    <a:pt x="22007" y="18580"/>
                    <a:pt x="22252" y="18755"/>
                  </a:cubicBezTo>
                  <a:cubicBezTo>
                    <a:pt x="22461" y="18929"/>
                    <a:pt x="22706" y="19139"/>
                    <a:pt x="22950" y="19314"/>
                  </a:cubicBezTo>
                  <a:cubicBezTo>
                    <a:pt x="23090" y="19418"/>
                    <a:pt x="23369" y="19663"/>
                    <a:pt x="23579" y="19873"/>
                  </a:cubicBezTo>
                  <a:cubicBezTo>
                    <a:pt x="25395" y="21409"/>
                    <a:pt x="27352" y="23470"/>
                    <a:pt x="29063" y="25950"/>
                  </a:cubicBezTo>
                  <a:cubicBezTo>
                    <a:pt x="29936" y="27208"/>
                    <a:pt x="30740" y="28570"/>
                    <a:pt x="31438" y="30002"/>
                  </a:cubicBezTo>
                  <a:cubicBezTo>
                    <a:pt x="31753" y="30631"/>
                    <a:pt x="32102" y="31470"/>
                    <a:pt x="32451" y="32203"/>
                  </a:cubicBezTo>
                  <a:cubicBezTo>
                    <a:pt x="32696" y="32972"/>
                    <a:pt x="33010" y="33705"/>
                    <a:pt x="33255" y="34474"/>
                  </a:cubicBezTo>
                  <a:cubicBezTo>
                    <a:pt x="33779" y="36011"/>
                    <a:pt x="34128" y="37617"/>
                    <a:pt x="34408" y="39189"/>
                  </a:cubicBezTo>
                  <a:cubicBezTo>
                    <a:pt x="34652" y="40796"/>
                    <a:pt x="34792" y="42368"/>
                    <a:pt x="34827" y="43905"/>
                  </a:cubicBezTo>
                  <a:cubicBezTo>
                    <a:pt x="34862" y="44673"/>
                    <a:pt x="34827" y="45442"/>
                    <a:pt x="34792" y="46175"/>
                  </a:cubicBezTo>
                  <a:cubicBezTo>
                    <a:pt x="34792" y="46944"/>
                    <a:pt x="34687" y="47643"/>
                    <a:pt x="34617" y="48341"/>
                  </a:cubicBezTo>
                  <a:cubicBezTo>
                    <a:pt x="34477" y="49773"/>
                    <a:pt x="34233" y="51101"/>
                    <a:pt x="33953" y="52288"/>
                  </a:cubicBezTo>
                  <a:cubicBezTo>
                    <a:pt x="33639" y="53511"/>
                    <a:pt x="33325" y="54594"/>
                    <a:pt x="32975" y="55537"/>
                  </a:cubicBezTo>
                  <a:cubicBezTo>
                    <a:pt x="32696" y="56515"/>
                    <a:pt x="32312" y="57318"/>
                    <a:pt x="32032" y="57982"/>
                  </a:cubicBezTo>
                  <a:cubicBezTo>
                    <a:pt x="31753" y="58646"/>
                    <a:pt x="31473" y="59170"/>
                    <a:pt x="31299" y="59519"/>
                  </a:cubicBezTo>
                  <a:cubicBezTo>
                    <a:pt x="31159" y="59868"/>
                    <a:pt x="31054" y="60043"/>
                    <a:pt x="31054" y="60043"/>
                  </a:cubicBezTo>
                  <a:cubicBezTo>
                    <a:pt x="31054" y="60043"/>
                    <a:pt x="31159" y="59868"/>
                    <a:pt x="31334" y="59554"/>
                  </a:cubicBezTo>
                  <a:cubicBezTo>
                    <a:pt x="31543" y="59205"/>
                    <a:pt x="31823" y="58716"/>
                    <a:pt x="32172" y="58052"/>
                  </a:cubicBezTo>
                  <a:cubicBezTo>
                    <a:pt x="32486" y="57388"/>
                    <a:pt x="32906" y="56620"/>
                    <a:pt x="33255" y="55642"/>
                  </a:cubicBezTo>
                  <a:cubicBezTo>
                    <a:pt x="33674" y="54733"/>
                    <a:pt x="34058" y="53616"/>
                    <a:pt x="34442" y="52428"/>
                  </a:cubicBezTo>
                  <a:cubicBezTo>
                    <a:pt x="34792" y="51205"/>
                    <a:pt x="35141" y="49878"/>
                    <a:pt x="35386" y="48446"/>
                  </a:cubicBezTo>
                  <a:cubicBezTo>
                    <a:pt x="35490" y="47747"/>
                    <a:pt x="35630" y="47014"/>
                    <a:pt x="35700" y="46245"/>
                  </a:cubicBezTo>
                  <a:cubicBezTo>
                    <a:pt x="35770" y="45512"/>
                    <a:pt x="35840" y="44708"/>
                    <a:pt x="35875" y="43940"/>
                  </a:cubicBezTo>
                  <a:cubicBezTo>
                    <a:pt x="35945" y="42333"/>
                    <a:pt x="35875" y="40691"/>
                    <a:pt x="35700" y="39015"/>
                  </a:cubicBezTo>
                  <a:cubicBezTo>
                    <a:pt x="35525" y="37373"/>
                    <a:pt x="35246" y="35661"/>
                    <a:pt x="34827" y="34019"/>
                  </a:cubicBezTo>
                  <a:cubicBezTo>
                    <a:pt x="34617" y="33181"/>
                    <a:pt x="34338" y="32378"/>
                    <a:pt x="34093" y="31539"/>
                  </a:cubicBezTo>
                  <a:cubicBezTo>
                    <a:pt x="33779" y="30736"/>
                    <a:pt x="33569" y="30002"/>
                    <a:pt x="33185" y="29199"/>
                  </a:cubicBezTo>
                  <a:cubicBezTo>
                    <a:pt x="32556" y="27627"/>
                    <a:pt x="31788" y="26160"/>
                    <a:pt x="30949" y="24763"/>
                  </a:cubicBezTo>
                  <a:cubicBezTo>
                    <a:pt x="29273" y="21968"/>
                    <a:pt x="27317" y="19663"/>
                    <a:pt x="25430" y="17812"/>
                  </a:cubicBezTo>
                  <a:cubicBezTo>
                    <a:pt x="25186" y="17602"/>
                    <a:pt x="25046" y="17427"/>
                    <a:pt x="24732" y="17148"/>
                  </a:cubicBezTo>
                  <a:cubicBezTo>
                    <a:pt x="24522" y="16938"/>
                    <a:pt x="24278" y="16764"/>
                    <a:pt x="24068" y="16554"/>
                  </a:cubicBezTo>
                  <a:cubicBezTo>
                    <a:pt x="23858" y="16379"/>
                    <a:pt x="23649" y="16205"/>
                    <a:pt x="23439" y="16030"/>
                  </a:cubicBezTo>
                  <a:cubicBezTo>
                    <a:pt x="23230" y="15821"/>
                    <a:pt x="22985" y="15646"/>
                    <a:pt x="22776" y="15471"/>
                  </a:cubicBezTo>
                  <a:cubicBezTo>
                    <a:pt x="22566" y="15331"/>
                    <a:pt x="22391" y="15157"/>
                    <a:pt x="22182" y="15017"/>
                  </a:cubicBezTo>
                  <a:lnTo>
                    <a:pt x="21937" y="14808"/>
                  </a:lnTo>
                  <a:lnTo>
                    <a:pt x="21867" y="14738"/>
                  </a:lnTo>
                  <a:lnTo>
                    <a:pt x="21693" y="14633"/>
                  </a:lnTo>
                  <a:lnTo>
                    <a:pt x="21553" y="14528"/>
                  </a:lnTo>
                  <a:cubicBezTo>
                    <a:pt x="21169" y="14284"/>
                    <a:pt x="20854" y="14074"/>
                    <a:pt x="20540" y="13864"/>
                  </a:cubicBezTo>
                  <a:cubicBezTo>
                    <a:pt x="20086" y="13585"/>
                    <a:pt x="19737" y="13340"/>
                    <a:pt x="19457" y="13166"/>
                  </a:cubicBezTo>
                  <a:cubicBezTo>
                    <a:pt x="19911" y="11419"/>
                    <a:pt x="20330" y="9673"/>
                    <a:pt x="20610" y="7891"/>
                  </a:cubicBezTo>
                  <a:cubicBezTo>
                    <a:pt x="20610" y="7891"/>
                    <a:pt x="22461" y="1394"/>
                    <a:pt x="19422" y="172"/>
                  </a:cubicBezTo>
                  <a:cubicBezTo>
                    <a:pt x="19141" y="53"/>
                    <a:pt x="18851" y="0"/>
                    <a:pt x="18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Shape 1187"/>
          <p:cNvSpPr txBox="1"/>
          <p:nvPr/>
        </p:nvSpPr>
        <p:spPr>
          <a:xfrm>
            <a:off x="1123755" y="2313839"/>
            <a:ext cx="5808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Concourse</a:t>
            </a:r>
            <a:endParaRPr sz="600"/>
          </a:p>
        </p:txBody>
      </p:sp>
      <p:sp>
        <p:nvSpPr>
          <p:cNvPr id="1188" name="Shape 1188"/>
          <p:cNvSpPr/>
          <p:nvPr/>
        </p:nvSpPr>
        <p:spPr>
          <a:xfrm>
            <a:off x="5935775" y="864275"/>
            <a:ext cx="1346400" cy="2253300"/>
          </a:xfrm>
          <a:prstGeom prst="roundRect">
            <a:avLst>
              <a:gd fmla="val 5499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9" name="Shape 1189"/>
          <p:cNvSpPr/>
          <p:nvPr/>
        </p:nvSpPr>
        <p:spPr>
          <a:xfrm>
            <a:off x="5915003" y="2094667"/>
            <a:ext cx="1114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Services</a:t>
            </a:r>
            <a:b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Marketplace</a:t>
            </a:r>
            <a:endParaRPr sz="1100">
              <a:solidFill>
                <a:schemeClr val="lt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1190" name="Shape 1190"/>
          <p:cNvGrpSpPr/>
          <p:nvPr/>
        </p:nvGrpSpPr>
        <p:grpSpPr>
          <a:xfrm>
            <a:off x="6135127" y="1643910"/>
            <a:ext cx="692904" cy="345332"/>
            <a:chOff x="4679075" y="2677575"/>
            <a:chExt cx="804300" cy="400850"/>
          </a:xfrm>
        </p:grpSpPr>
        <p:sp>
          <p:nvSpPr>
            <p:cNvPr id="1191" name="Shape 1191"/>
            <p:cNvSpPr/>
            <p:nvPr/>
          </p:nvSpPr>
          <p:spPr>
            <a:xfrm>
              <a:off x="5266375" y="2697975"/>
              <a:ext cx="39650" cy="39650"/>
            </a:xfrm>
            <a:custGeom>
              <a:pathLst>
                <a:path extrusionOk="0" h="1586" w="1586">
                  <a:moveTo>
                    <a:pt x="788" y="1"/>
                  </a:moveTo>
                  <a:cubicBezTo>
                    <a:pt x="356" y="1"/>
                    <a:pt x="1" y="356"/>
                    <a:pt x="1" y="788"/>
                  </a:cubicBezTo>
                  <a:cubicBezTo>
                    <a:pt x="1" y="1230"/>
                    <a:pt x="356" y="1585"/>
                    <a:pt x="788" y="1585"/>
                  </a:cubicBezTo>
                  <a:cubicBezTo>
                    <a:pt x="1230" y="1585"/>
                    <a:pt x="1585" y="1230"/>
                    <a:pt x="1585" y="788"/>
                  </a:cubicBezTo>
                  <a:cubicBezTo>
                    <a:pt x="1585" y="356"/>
                    <a:pt x="1230" y="1"/>
                    <a:pt x="788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5102700" y="2677575"/>
              <a:ext cx="80425" cy="80450"/>
            </a:xfrm>
            <a:custGeom>
              <a:pathLst>
                <a:path extrusionOk="0" h="3218" w="3217">
                  <a:moveTo>
                    <a:pt x="1613" y="1"/>
                  </a:moveTo>
                  <a:cubicBezTo>
                    <a:pt x="720" y="1"/>
                    <a:pt x="0" y="721"/>
                    <a:pt x="0" y="1604"/>
                  </a:cubicBezTo>
                  <a:cubicBezTo>
                    <a:pt x="0" y="2497"/>
                    <a:pt x="720" y="3217"/>
                    <a:pt x="1613" y="3217"/>
                  </a:cubicBezTo>
                  <a:cubicBezTo>
                    <a:pt x="2497" y="3217"/>
                    <a:pt x="3217" y="2497"/>
                    <a:pt x="3217" y="1604"/>
                  </a:cubicBezTo>
                  <a:cubicBezTo>
                    <a:pt x="3217" y="721"/>
                    <a:pt x="2497" y="1"/>
                    <a:pt x="1613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4960600" y="2678550"/>
              <a:ext cx="78275" cy="78500"/>
            </a:xfrm>
            <a:custGeom>
              <a:pathLst>
                <a:path extrusionOk="0" h="3140" w="3131">
                  <a:moveTo>
                    <a:pt x="1566" y="0"/>
                  </a:moveTo>
                  <a:cubicBezTo>
                    <a:pt x="702" y="0"/>
                    <a:pt x="1" y="701"/>
                    <a:pt x="1" y="1565"/>
                  </a:cubicBezTo>
                  <a:cubicBezTo>
                    <a:pt x="1" y="2439"/>
                    <a:pt x="702" y="3140"/>
                    <a:pt x="1566" y="3140"/>
                  </a:cubicBezTo>
                  <a:cubicBezTo>
                    <a:pt x="2430" y="3140"/>
                    <a:pt x="3131" y="2439"/>
                    <a:pt x="3131" y="1565"/>
                  </a:cubicBezTo>
                  <a:cubicBezTo>
                    <a:pt x="3131" y="701"/>
                    <a:pt x="2430" y="0"/>
                    <a:pt x="1566" y="0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4836775" y="2697975"/>
              <a:ext cx="39625" cy="39650"/>
            </a:xfrm>
            <a:custGeom>
              <a:pathLst>
                <a:path extrusionOk="0" h="1586" w="1585">
                  <a:moveTo>
                    <a:pt x="797" y="1"/>
                  </a:moveTo>
                  <a:cubicBezTo>
                    <a:pt x="355" y="1"/>
                    <a:pt x="0" y="356"/>
                    <a:pt x="0" y="788"/>
                  </a:cubicBezTo>
                  <a:cubicBezTo>
                    <a:pt x="0" y="1230"/>
                    <a:pt x="355" y="1585"/>
                    <a:pt x="797" y="1585"/>
                  </a:cubicBezTo>
                  <a:cubicBezTo>
                    <a:pt x="1229" y="1585"/>
                    <a:pt x="1584" y="1230"/>
                    <a:pt x="1584" y="788"/>
                  </a:cubicBezTo>
                  <a:cubicBezTo>
                    <a:pt x="1584" y="356"/>
                    <a:pt x="1229" y="1"/>
                    <a:pt x="797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5402725" y="2834325"/>
              <a:ext cx="53300" cy="53300"/>
            </a:xfrm>
            <a:custGeom>
              <a:pathLst>
                <a:path extrusionOk="0" h="2132" w="2132">
                  <a:moveTo>
                    <a:pt x="1066" y="0"/>
                  </a:moveTo>
                  <a:cubicBezTo>
                    <a:pt x="480" y="0"/>
                    <a:pt x="0" y="480"/>
                    <a:pt x="0" y="1066"/>
                  </a:cubicBezTo>
                  <a:cubicBezTo>
                    <a:pt x="0" y="1651"/>
                    <a:pt x="480" y="2131"/>
                    <a:pt x="1066" y="2131"/>
                  </a:cubicBezTo>
                  <a:cubicBezTo>
                    <a:pt x="1651" y="2131"/>
                    <a:pt x="2131" y="1651"/>
                    <a:pt x="2131" y="1066"/>
                  </a:cubicBezTo>
                  <a:cubicBezTo>
                    <a:pt x="2131" y="480"/>
                    <a:pt x="1651" y="0"/>
                    <a:pt x="1066" y="0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5221500" y="2796150"/>
              <a:ext cx="129400" cy="129625"/>
            </a:xfrm>
            <a:custGeom>
              <a:pathLst>
                <a:path extrusionOk="0" h="5185" w="5176">
                  <a:moveTo>
                    <a:pt x="2583" y="1"/>
                  </a:moveTo>
                  <a:cubicBezTo>
                    <a:pt x="1153" y="1"/>
                    <a:pt x="1" y="1162"/>
                    <a:pt x="1" y="2593"/>
                  </a:cubicBezTo>
                  <a:cubicBezTo>
                    <a:pt x="1" y="4023"/>
                    <a:pt x="1153" y="5185"/>
                    <a:pt x="2583" y="5185"/>
                  </a:cubicBezTo>
                  <a:cubicBezTo>
                    <a:pt x="4014" y="5185"/>
                    <a:pt x="5175" y="4023"/>
                    <a:pt x="5175" y="2593"/>
                  </a:cubicBezTo>
                  <a:cubicBezTo>
                    <a:pt x="5175" y="1162"/>
                    <a:pt x="4014" y="1"/>
                    <a:pt x="2583" y="1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5094050" y="2812000"/>
              <a:ext cx="97950" cy="97950"/>
            </a:xfrm>
            <a:custGeom>
              <a:pathLst>
                <a:path extrusionOk="0" h="3918" w="3918">
                  <a:moveTo>
                    <a:pt x="1959" y="0"/>
                  </a:moveTo>
                  <a:cubicBezTo>
                    <a:pt x="874" y="0"/>
                    <a:pt x="1" y="874"/>
                    <a:pt x="1" y="1959"/>
                  </a:cubicBezTo>
                  <a:cubicBezTo>
                    <a:pt x="1" y="3044"/>
                    <a:pt x="874" y="3917"/>
                    <a:pt x="1959" y="3917"/>
                  </a:cubicBezTo>
                  <a:cubicBezTo>
                    <a:pt x="3035" y="3917"/>
                    <a:pt x="3918" y="3044"/>
                    <a:pt x="3918" y="1959"/>
                  </a:cubicBezTo>
                  <a:cubicBezTo>
                    <a:pt x="3918" y="874"/>
                    <a:pt x="3035" y="0"/>
                    <a:pt x="1959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4926300" y="2787500"/>
              <a:ext cx="146900" cy="146925"/>
            </a:xfrm>
            <a:custGeom>
              <a:pathLst>
                <a:path extrusionOk="0" h="5877" w="5876">
                  <a:moveTo>
                    <a:pt x="2938" y="1"/>
                  </a:moveTo>
                  <a:cubicBezTo>
                    <a:pt x="1315" y="1"/>
                    <a:pt x="0" y="1316"/>
                    <a:pt x="0" y="2939"/>
                  </a:cubicBezTo>
                  <a:cubicBezTo>
                    <a:pt x="0" y="4561"/>
                    <a:pt x="1315" y="5876"/>
                    <a:pt x="2938" y="5876"/>
                  </a:cubicBezTo>
                  <a:cubicBezTo>
                    <a:pt x="4560" y="5876"/>
                    <a:pt x="5876" y="4561"/>
                    <a:pt x="5876" y="2939"/>
                  </a:cubicBezTo>
                  <a:cubicBezTo>
                    <a:pt x="5876" y="1316"/>
                    <a:pt x="4560" y="1"/>
                    <a:pt x="2938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4808675" y="2812950"/>
              <a:ext cx="95800" cy="96025"/>
            </a:xfrm>
            <a:custGeom>
              <a:pathLst>
                <a:path extrusionOk="0" h="3841" w="3832">
                  <a:moveTo>
                    <a:pt x="1921" y="1"/>
                  </a:moveTo>
                  <a:cubicBezTo>
                    <a:pt x="865" y="1"/>
                    <a:pt x="1" y="865"/>
                    <a:pt x="1" y="1921"/>
                  </a:cubicBezTo>
                  <a:cubicBezTo>
                    <a:pt x="1" y="2977"/>
                    <a:pt x="865" y="3841"/>
                    <a:pt x="1921" y="3841"/>
                  </a:cubicBezTo>
                  <a:cubicBezTo>
                    <a:pt x="2977" y="3841"/>
                    <a:pt x="3831" y="2977"/>
                    <a:pt x="3831" y="1921"/>
                  </a:cubicBezTo>
                  <a:cubicBezTo>
                    <a:pt x="3831" y="865"/>
                    <a:pt x="2977" y="1"/>
                    <a:pt x="1921" y="1"/>
                  </a:cubicBezTo>
                  <a:close/>
                </a:path>
              </a:pathLst>
            </a:custGeom>
            <a:solidFill>
              <a:srgbClr val="1C9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4693725" y="2841025"/>
              <a:ext cx="39625" cy="39875"/>
            </a:xfrm>
            <a:custGeom>
              <a:pathLst>
                <a:path extrusionOk="0" h="1595" w="1585">
                  <a:moveTo>
                    <a:pt x="787" y="1"/>
                  </a:moveTo>
                  <a:cubicBezTo>
                    <a:pt x="355" y="1"/>
                    <a:pt x="0" y="356"/>
                    <a:pt x="0" y="798"/>
                  </a:cubicBezTo>
                  <a:cubicBezTo>
                    <a:pt x="0" y="1239"/>
                    <a:pt x="355" y="1595"/>
                    <a:pt x="787" y="1595"/>
                  </a:cubicBezTo>
                  <a:cubicBezTo>
                    <a:pt x="1229" y="1595"/>
                    <a:pt x="1584" y="1239"/>
                    <a:pt x="1584" y="798"/>
                  </a:cubicBezTo>
                  <a:cubicBezTo>
                    <a:pt x="1584" y="356"/>
                    <a:pt x="1229" y="1"/>
                    <a:pt x="787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5375350" y="2950000"/>
              <a:ext cx="108025" cy="108275"/>
            </a:xfrm>
            <a:custGeom>
              <a:pathLst>
                <a:path extrusionOk="0" h="4331" w="4321">
                  <a:moveTo>
                    <a:pt x="2161" y="0"/>
                  </a:moveTo>
                  <a:cubicBezTo>
                    <a:pt x="961" y="0"/>
                    <a:pt x="1" y="970"/>
                    <a:pt x="1" y="2161"/>
                  </a:cubicBezTo>
                  <a:cubicBezTo>
                    <a:pt x="1" y="3361"/>
                    <a:pt x="961" y="4330"/>
                    <a:pt x="2161" y="4330"/>
                  </a:cubicBezTo>
                  <a:cubicBezTo>
                    <a:pt x="3351" y="4330"/>
                    <a:pt x="4321" y="3361"/>
                    <a:pt x="4321" y="2161"/>
                  </a:cubicBezTo>
                  <a:cubicBezTo>
                    <a:pt x="4321" y="970"/>
                    <a:pt x="3351" y="0"/>
                    <a:pt x="2161" y="0"/>
                  </a:cubicBezTo>
                  <a:close/>
                </a:path>
              </a:pathLst>
            </a:custGeom>
            <a:solidFill>
              <a:srgbClr val="00A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5243575" y="2961525"/>
              <a:ext cx="85250" cy="85225"/>
            </a:xfrm>
            <a:custGeom>
              <a:pathLst>
                <a:path extrusionOk="0" h="3409" w="3410">
                  <a:moveTo>
                    <a:pt x="1700" y="0"/>
                  </a:moveTo>
                  <a:cubicBezTo>
                    <a:pt x="759" y="0"/>
                    <a:pt x="1" y="759"/>
                    <a:pt x="1" y="1700"/>
                  </a:cubicBezTo>
                  <a:cubicBezTo>
                    <a:pt x="1" y="2640"/>
                    <a:pt x="759" y="3408"/>
                    <a:pt x="1700" y="3408"/>
                  </a:cubicBezTo>
                  <a:cubicBezTo>
                    <a:pt x="2641" y="3408"/>
                    <a:pt x="3409" y="2640"/>
                    <a:pt x="3409" y="1700"/>
                  </a:cubicBezTo>
                  <a:cubicBezTo>
                    <a:pt x="3409" y="759"/>
                    <a:pt x="2641" y="0"/>
                    <a:pt x="170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5068625" y="2929850"/>
              <a:ext cx="148575" cy="148575"/>
            </a:xfrm>
            <a:custGeom>
              <a:pathLst>
                <a:path extrusionOk="0" h="5943" w="5943">
                  <a:moveTo>
                    <a:pt x="2976" y="0"/>
                  </a:moveTo>
                  <a:cubicBezTo>
                    <a:pt x="1335" y="0"/>
                    <a:pt x="0" y="1325"/>
                    <a:pt x="0" y="2967"/>
                  </a:cubicBezTo>
                  <a:cubicBezTo>
                    <a:pt x="0" y="4608"/>
                    <a:pt x="1335" y="5943"/>
                    <a:pt x="2976" y="5943"/>
                  </a:cubicBezTo>
                  <a:cubicBezTo>
                    <a:pt x="4618" y="5943"/>
                    <a:pt x="5943" y="4608"/>
                    <a:pt x="5943" y="2967"/>
                  </a:cubicBezTo>
                  <a:cubicBezTo>
                    <a:pt x="5943" y="1325"/>
                    <a:pt x="4618" y="0"/>
                    <a:pt x="297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4962525" y="2966800"/>
              <a:ext cx="74675" cy="74675"/>
            </a:xfrm>
            <a:custGeom>
              <a:pathLst>
                <a:path extrusionOk="0" h="2987" w="2987">
                  <a:moveTo>
                    <a:pt x="1489" y="1"/>
                  </a:moveTo>
                  <a:cubicBezTo>
                    <a:pt x="663" y="1"/>
                    <a:pt x="1" y="663"/>
                    <a:pt x="1" y="1489"/>
                  </a:cubicBezTo>
                  <a:cubicBezTo>
                    <a:pt x="1" y="2314"/>
                    <a:pt x="663" y="2986"/>
                    <a:pt x="1489" y="2986"/>
                  </a:cubicBezTo>
                  <a:cubicBezTo>
                    <a:pt x="2314" y="2986"/>
                    <a:pt x="2986" y="2314"/>
                    <a:pt x="2986" y="1489"/>
                  </a:cubicBezTo>
                  <a:cubicBezTo>
                    <a:pt x="2986" y="663"/>
                    <a:pt x="2314" y="1"/>
                    <a:pt x="1489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4790200" y="2937750"/>
              <a:ext cx="132750" cy="132750"/>
            </a:xfrm>
            <a:custGeom>
              <a:pathLst>
                <a:path extrusionOk="0" h="5310" w="5310">
                  <a:moveTo>
                    <a:pt x="2660" y="1"/>
                  </a:moveTo>
                  <a:cubicBezTo>
                    <a:pt x="1191" y="1"/>
                    <a:pt x="1" y="1191"/>
                    <a:pt x="1" y="2651"/>
                  </a:cubicBezTo>
                  <a:cubicBezTo>
                    <a:pt x="1" y="4119"/>
                    <a:pt x="1191" y="5310"/>
                    <a:pt x="2660" y="5310"/>
                  </a:cubicBezTo>
                  <a:cubicBezTo>
                    <a:pt x="4129" y="5310"/>
                    <a:pt x="5310" y="4119"/>
                    <a:pt x="5310" y="2651"/>
                  </a:cubicBezTo>
                  <a:cubicBezTo>
                    <a:pt x="5310" y="1191"/>
                    <a:pt x="4129" y="1"/>
                    <a:pt x="2660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679075" y="2969675"/>
              <a:ext cx="68900" cy="68925"/>
            </a:xfrm>
            <a:custGeom>
              <a:pathLst>
                <a:path extrusionOk="0" h="2757" w="2756">
                  <a:moveTo>
                    <a:pt x="1373" y="1"/>
                  </a:moveTo>
                  <a:cubicBezTo>
                    <a:pt x="615" y="1"/>
                    <a:pt x="1" y="615"/>
                    <a:pt x="1" y="1374"/>
                  </a:cubicBezTo>
                  <a:cubicBezTo>
                    <a:pt x="1" y="2142"/>
                    <a:pt x="615" y="2756"/>
                    <a:pt x="1373" y="2756"/>
                  </a:cubicBezTo>
                  <a:cubicBezTo>
                    <a:pt x="2132" y="2756"/>
                    <a:pt x="2756" y="2142"/>
                    <a:pt x="2756" y="1374"/>
                  </a:cubicBezTo>
                  <a:cubicBezTo>
                    <a:pt x="2756" y="615"/>
                    <a:pt x="2132" y="1"/>
                    <a:pt x="1373" y="1"/>
                  </a:cubicBezTo>
                  <a:close/>
                </a:path>
              </a:pathLst>
            </a:custGeom>
            <a:solidFill>
              <a:srgbClr val="0863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Shape 1207"/>
          <p:cNvSpPr txBox="1"/>
          <p:nvPr/>
        </p:nvSpPr>
        <p:spPr>
          <a:xfrm>
            <a:off x="6007722" y="2436333"/>
            <a:ext cx="9477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Pivotal and </a:t>
            </a:r>
            <a:endParaRPr sz="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Partner Products</a:t>
            </a:r>
            <a:endParaRPr sz="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675931" y="1059721"/>
            <a:ext cx="11082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</a:t>
            </a:r>
            <a:endParaRPr sz="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delivery</a:t>
            </a:r>
            <a:endParaRPr sz="7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Shape 1209"/>
          <p:cNvSpPr/>
          <p:nvPr/>
        </p:nvSpPr>
        <p:spPr>
          <a:xfrm>
            <a:off x="7226928" y="1786723"/>
            <a:ext cx="468300" cy="76500"/>
          </a:xfrm>
          <a:prstGeom prst="rightArrow">
            <a:avLst>
              <a:gd fmla="val 36040" name="adj1"/>
              <a:gd fmla="val 5451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/>
          <p:nvPr/>
        </p:nvSpPr>
        <p:spPr>
          <a:xfrm>
            <a:off x="7226928" y="2232423"/>
            <a:ext cx="468300" cy="76500"/>
          </a:xfrm>
          <a:prstGeom prst="rightArrow">
            <a:avLst>
              <a:gd fmla="val 36040" name="adj1"/>
              <a:gd fmla="val 54513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Shape 1211"/>
          <p:cNvSpPr txBox="1"/>
          <p:nvPr/>
        </p:nvSpPr>
        <p:spPr>
          <a:xfrm>
            <a:off x="7639853" y="1721923"/>
            <a:ext cx="9477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Public Cloud Services</a:t>
            </a:r>
            <a:endParaRPr sz="700">
              <a:solidFill>
                <a:schemeClr val="accent3"/>
              </a:solidFill>
            </a:endParaRPr>
          </a:p>
        </p:txBody>
      </p:sp>
      <p:sp>
        <p:nvSpPr>
          <p:cNvPr id="1212" name="Shape 1212"/>
          <p:cNvSpPr txBox="1"/>
          <p:nvPr/>
        </p:nvSpPr>
        <p:spPr>
          <a:xfrm>
            <a:off x="7639851" y="2122460"/>
            <a:ext cx="768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Managed Services</a:t>
            </a:r>
            <a:endParaRPr sz="700">
              <a:solidFill>
                <a:schemeClr val="accent3"/>
              </a:solidFill>
            </a:endParaRPr>
          </a:p>
        </p:txBody>
      </p:sp>
      <p:sp>
        <p:nvSpPr>
          <p:cNvPr id="1213" name="Shape 1213"/>
          <p:cNvSpPr/>
          <p:nvPr/>
        </p:nvSpPr>
        <p:spPr>
          <a:xfrm rot="-5399517">
            <a:off x="6040100" y="1883029"/>
            <a:ext cx="2134500" cy="227400"/>
          </a:xfrm>
          <a:prstGeom prst="roundRect">
            <a:avLst>
              <a:gd fmla="val 50000" name="adj"/>
            </a:avLst>
          </a:prstGeom>
          <a:noFill/>
          <a:ln cap="rnd" cmpd="sng" w="952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Open Service Broker API</a:t>
            </a:r>
            <a:endParaRPr b="1" i="0" sz="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4" name="Shape 1214"/>
          <p:cNvSpPr txBox="1"/>
          <p:nvPr/>
        </p:nvSpPr>
        <p:spPr>
          <a:xfrm>
            <a:off x="7299750" y="3406800"/>
            <a:ext cx="519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Repair</a:t>
            </a:r>
            <a:r>
              <a:rPr lang="en" sz="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6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— CVEs</a:t>
            </a:r>
            <a:endParaRPr sz="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5" name="Shape 1215"/>
          <p:cNvSpPr txBox="1"/>
          <p:nvPr/>
        </p:nvSpPr>
        <p:spPr>
          <a:xfrm>
            <a:off x="7818750" y="3406800"/>
            <a:ext cx="5190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Repave</a:t>
            </a:r>
            <a:r>
              <a:rPr lang="en" sz="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6" name="Shape 1216"/>
          <p:cNvSpPr txBox="1"/>
          <p:nvPr/>
        </p:nvSpPr>
        <p:spPr>
          <a:xfrm>
            <a:off x="8337750" y="3406800"/>
            <a:ext cx="580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Rotate</a:t>
            </a:r>
            <a:r>
              <a:rPr lang="en" sz="6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6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— Credhub</a:t>
            </a:r>
            <a:endParaRPr sz="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7" name="Shape 1217"/>
          <p:cNvCxnSpPr>
            <a:stCxn id="1164" idx="2"/>
          </p:cNvCxnSpPr>
          <p:nvPr/>
        </p:nvCxnSpPr>
        <p:spPr>
          <a:xfrm>
            <a:off x="2933731" y="415208"/>
            <a:ext cx="0" cy="3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18" name="Shape 1218"/>
          <p:cNvCxnSpPr/>
          <p:nvPr/>
        </p:nvCxnSpPr>
        <p:spPr>
          <a:xfrm>
            <a:off x="4926281" y="442946"/>
            <a:ext cx="0" cy="3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PCF Metrics?</a:t>
            </a:r>
            <a:endParaRPr/>
          </a:p>
        </p:txBody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915400" y="7480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Developer Productivity 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Enables app observability just by cf push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Correlated &amp; unified view of metrics, logs, events, tracing &amp; alerts 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 tenancy enabled by UAA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monitoring and troubleshooting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Operational efficiency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click, minimal config tile install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data retention from 1 day to 2 weeks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Configurable sizing options ( dev, staging, prod)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Replacing ES with PostgreSQL to improve stability and reduce the total VM resource footprint down to 3 VMs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Free with Platform subscription</a:t>
            </a:r>
            <a:endParaRPr b="1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 PCF Metrics does provide?</a:t>
            </a:r>
            <a:endParaRPr/>
          </a:p>
        </p:txBody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Metrics</a:t>
            </a:r>
            <a:r>
              <a:rPr lang="en" sz="1900"/>
              <a:t> </a:t>
            </a:r>
            <a:endParaRPr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HTTP Metrics: response time, throughput, error requests</a:t>
            </a:r>
            <a:endParaRPr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Container resource metrics: CPU, Memory, Disk % usage </a:t>
            </a:r>
            <a:endParaRPr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Custom Metrics ( For Spring boot, these are actuator metrics) </a:t>
            </a:r>
            <a:endParaRPr sz="1900"/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Logs</a:t>
            </a:r>
            <a:endParaRPr b="1"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Keyword filter and highlight, Histogram, Download</a:t>
            </a:r>
            <a:endParaRPr sz="1900"/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Tracing</a:t>
            </a:r>
            <a:endParaRPr b="1"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Response time distribution for all requests within single trace along with correlated logs 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 PCF Metrics does provide?</a:t>
            </a:r>
            <a:endParaRPr/>
          </a:p>
        </p:txBody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Events</a:t>
            </a:r>
            <a:r>
              <a:rPr lang="en" sz="1900"/>
              <a:t> </a:t>
            </a:r>
            <a:endParaRPr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App crash, start, stop, update, staging fail, SSH</a:t>
            </a:r>
            <a:endParaRPr sz="1900"/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Alerts</a:t>
            </a:r>
            <a:endParaRPr b="1"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Setup monitors for metrics, events </a:t>
            </a:r>
            <a:endParaRPr sz="1900"/>
          </a:p>
          <a:p>
            <a: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Support for webhook notifications</a:t>
            </a:r>
            <a:endParaRPr sz="1900"/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Dashboard</a:t>
            </a:r>
            <a:endParaRPr b="1"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Unified view of metrics, logs, alerts and events upto 2 weeks</a:t>
            </a:r>
            <a:endParaRPr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Filter metrics by application instances</a:t>
            </a:r>
            <a:endParaRPr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Simple time slider for macro time navigation</a:t>
            </a:r>
            <a:endParaRPr sz="1900"/>
          </a:p>
          <a:p>
            <a: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Drag and zoom on graphs for finer grain time navigation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fit in with APM Partners?</a:t>
            </a:r>
            <a:endParaRPr/>
          </a:p>
        </p:txBody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Only Overlap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Custom metrics (For spring boot, they are JVM, HTTP route metrics)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PCF Metrics use cases</a:t>
            </a:r>
            <a:endParaRPr b="1"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Pre-prod performance testing, troubleshooting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Spring boot apps monitoring and troubleshooting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 crash troubleshooting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APM use cases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level troubleshooting insights 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Monitoring non-PCF Workloads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than two weeks data retention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Dev familiarity with existing tooling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Metrics quickstart and Roadmap</a:t>
            </a:r>
            <a:endParaRPr/>
          </a:p>
        </p:txBody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Getting started  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https://github.com/pivotal-cf/pcf-metrics-trace-example-spring</a:t>
            </a:r>
            <a:r>
              <a:rPr lang="en" sz="1800"/>
              <a:t> 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Getting started guide and Product videos - Coming soon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Validated roadmap features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Support tagged metrics (Micrometer support)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Multi-apps health dashboard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Roadmap features that need discovery and definition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Services metrics integration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Multi-foundation support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Integrating Hystrix metrics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Roadmap Details in aha</a:t>
            </a:r>
            <a:endParaRPr b="1"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 your requests in Ideas section aha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323F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1" name="Shape 1021"/>
          <p:cNvCxnSpPr/>
          <p:nvPr/>
        </p:nvCxnSpPr>
        <p:spPr>
          <a:xfrm flipH="1" rot="10800000">
            <a:off x="825800" y="2121425"/>
            <a:ext cx="6905400" cy="14136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2" name="Shape 1022"/>
          <p:cNvSpPr txBox="1"/>
          <p:nvPr>
            <p:ph type="title"/>
          </p:nvPr>
        </p:nvSpPr>
        <p:spPr>
          <a:xfrm>
            <a:off x="239200" y="-107800"/>
            <a:ext cx="85134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Journey so far….</a:t>
            </a:r>
            <a:endParaRPr sz="3600"/>
          </a:p>
        </p:txBody>
      </p:sp>
      <p:sp>
        <p:nvSpPr>
          <p:cNvPr id="1023" name="Shape 1023"/>
          <p:cNvSpPr/>
          <p:nvPr/>
        </p:nvSpPr>
        <p:spPr>
          <a:xfrm>
            <a:off x="4384700" y="2209625"/>
            <a:ext cx="992100" cy="9825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1.3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17</a:t>
            </a:r>
            <a:endParaRPr sz="800"/>
          </a:p>
        </p:txBody>
      </p:sp>
      <p:sp>
        <p:nvSpPr>
          <p:cNvPr id="1024" name="Shape 1024"/>
          <p:cNvSpPr txBox="1"/>
          <p:nvPr/>
        </p:nvSpPr>
        <p:spPr>
          <a:xfrm>
            <a:off x="10650" y="2203750"/>
            <a:ext cx="11583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App metrics events,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22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Shape 1025"/>
          <p:cNvSpPr txBox="1"/>
          <p:nvPr/>
        </p:nvSpPr>
        <p:spPr>
          <a:xfrm>
            <a:off x="1168950" y="2080500"/>
            <a:ext cx="1468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logs,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24 hours,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26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2430275" y="1622650"/>
            <a:ext cx="17178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Re-arch backend, 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2 weeks,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Shape 1027"/>
          <p:cNvSpPr txBox="1"/>
          <p:nvPr/>
        </p:nvSpPr>
        <p:spPr>
          <a:xfrm>
            <a:off x="5783075" y="936850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Custom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Instance metrics,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Config sizing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7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8" name="Shape 1028"/>
          <p:cNvSpPr txBox="1"/>
          <p:nvPr/>
        </p:nvSpPr>
        <p:spPr>
          <a:xfrm>
            <a:off x="4106675" y="1394050"/>
            <a:ext cx="1856400" cy="1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tracing with correlated logs,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14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1336700" y="29366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1.1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Q3 16</a:t>
            </a:r>
            <a:endParaRPr sz="800"/>
          </a:p>
        </p:txBody>
      </p:sp>
      <p:sp>
        <p:nvSpPr>
          <p:cNvPr id="1030" name="Shape 1030"/>
          <p:cNvSpPr/>
          <p:nvPr/>
        </p:nvSpPr>
        <p:spPr>
          <a:xfrm>
            <a:off x="117500" y="3268325"/>
            <a:ext cx="734700" cy="6858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1.0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Q2 16</a:t>
            </a:r>
            <a:endParaRPr sz="800"/>
          </a:p>
        </p:txBody>
      </p:sp>
      <p:sp>
        <p:nvSpPr>
          <p:cNvPr id="1031" name="Shape 1031"/>
          <p:cNvSpPr/>
          <p:nvPr/>
        </p:nvSpPr>
        <p:spPr>
          <a:xfrm>
            <a:off x="5908700" y="1849625"/>
            <a:ext cx="1158300" cy="11139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1.4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Q4 17</a:t>
            </a:r>
            <a:endParaRPr sz="800"/>
          </a:p>
        </p:txBody>
      </p:sp>
      <p:sp>
        <p:nvSpPr>
          <p:cNvPr id="1032" name="Shape 1032"/>
          <p:cNvSpPr/>
          <p:nvPr/>
        </p:nvSpPr>
        <p:spPr>
          <a:xfrm>
            <a:off x="2784500" y="2631850"/>
            <a:ext cx="819900" cy="7890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1.2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Q4 16</a:t>
            </a:r>
            <a:endParaRPr sz="800"/>
          </a:p>
        </p:txBody>
      </p:sp>
      <p:sp>
        <p:nvSpPr>
          <p:cNvPr id="1033" name="Shape 1033"/>
          <p:cNvSpPr txBox="1"/>
          <p:nvPr>
            <p:ph type="title"/>
          </p:nvPr>
        </p:nvSpPr>
        <p:spPr>
          <a:xfrm>
            <a:off x="162900" y="4221975"/>
            <a:ext cx="87615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for spring boot monitoring, troubleshooting on PCF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7600400" y="438175"/>
            <a:ext cx="15300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Alerting,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Live Streaming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774"/>
                </a:solidFill>
                <a:latin typeface="Proxima Nova"/>
                <a:ea typeface="Proxima Nova"/>
                <a:cs typeface="Proxima Nova"/>
                <a:sym typeface="Proxima Nova"/>
              </a:rPr>
              <a:t>3 VMs</a:t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7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7497425" y="1399675"/>
            <a:ext cx="1251000" cy="1217700"/>
          </a:xfrm>
          <a:prstGeom prst="ellipse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1.5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Q1 18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To be released</a:t>
            </a:r>
            <a:endParaRPr/>
          </a:p>
        </p:txBody>
      </p:sp>
      <p:sp>
        <p:nvSpPr>
          <p:cNvPr id="1041" name="Shape 1041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PCF v2.1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HealthWatch 1.2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 &amp; Alerting</a:t>
            </a:r>
            <a:endParaRPr/>
          </a:p>
        </p:txBody>
      </p:sp>
      <p:sp>
        <p:nvSpPr>
          <p:cNvPr id="1042" name="Shape 1042"/>
          <p:cNvSpPr txBox="1"/>
          <p:nvPr>
            <p:ph idx="2" type="body"/>
          </p:nvPr>
        </p:nvSpPr>
        <p:spPr>
          <a:xfrm>
            <a:off x="3445475" y="244825"/>
            <a:ext cx="55881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folHlink"/>
                </a:solidFill>
              </a:rPr>
              <a:t>Alerting.</a:t>
            </a:r>
            <a:r>
              <a:rPr lang="en" sz="1400">
                <a:solidFill>
                  <a:schemeClr val="folHlink"/>
                </a:solidFill>
              </a:rPr>
              <a:t> </a:t>
            </a:r>
            <a:r>
              <a:rPr lang="en" sz="1400" u="sng">
                <a:solidFill>
                  <a:schemeClr val="accent2"/>
                </a:solidFill>
                <a:hlinkClick r:id="rId3"/>
              </a:rPr>
              <a:t>KPI/KSI</a:t>
            </a:r>
            <a:r>
              <a:rPr lang="en" sz="1400">
                <a:solidFill>
                  <a:schemeClr val="folHlink"/>
                </a:solidFill>
              </a:rPr>
              <a:t> out of the box Alerts with configuration of shipped thresholds</a:t>
            </a:r>
            <a:endParaRPr sz="1400"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folHlink"/>
                </a:solidFill>
              </a:rPr>
              <a:t>Isolation Segments.</a:t>
            </a:r>
            <a:r>
              <a:rPr lang="en" sz="1400">
                <a:solidFill>
                  <a:schemeClr val="folHlink"/>
                </a:solidFill>
              </a:rPr>
              <a:t> Handling impacts to Healthwatch super-metrics produced; Impacts to Healthwatch UI</a:t>
            </a:r>
            <a:endParaRPr sz="1400"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folHlink"/>
                </a:solidFill>
              </a:rPr>
              <a:t>Data.</a:t>
            </a:r>
            <a:r>
              <a:rPr lang="en" sz="1400">
                <a:solidFill>
                  <a:schemeClr val="folHlink"/>
                </a:solidFill>
              </a:rPr>
              <a:t> Data Store &amp; Data Aggregation Improvements</a:t>
            </a:r>
            <a:endParaRPr sz="1400">
              <a:solidFill>
                <a:schemeClr val="folHlink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</a:pPr>
            <a:r>
              <a:rPr lang="en" sz="1400">
                <a:solidFill>
                  <a:schemeClr val="folHlink"/>
                </a:solidFill>
              </a:rPr>
              <a:t>Eliminate creation of service network requirement for production installation.</a:t>
            </a:r>
            <a:endParaRPr sz="1400">
              <a:solidFill>
                <a:schemeClr val="folHlink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</a:pPr>
            <a:r>
              <a:rPr lang="en" sz="1400">
                <a:solidFill>
                  <a:schemeClr val="folHlink"/>
                </a:solidFill>
              </a:rPr>
              <a:t>PCF Healthwatch publishes events. Subscribers can receive messages (email, Slack, webhook) on KPI thresholds in Healthwatch.  </a:t>
            </a:r>
            <a:endParaRPr sz="1400">
              <a:solidFill>
                <a:schemeClr val="folHlink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</a:pPr>
            <a:r>
              <a:rPr lang="en" sz="1400">
                <a:solidFill>
                  <a:schemeClr val="folHlink"/>
                </a:solidFill>
              </a:rPr>
              <a:t>Configure Event Alerts is via a CF CLI plugin.</a:t>
            </a:r>
            <a:endParaRPr sz="1400"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folHlink"/>
                </a:solidFill>
              </a:rPr>
              <a:t>Example: Healthwatch publishes a warning event when BOSH system memory is greater than 80% and a critical event when greater than 90% link to Healthwatch docs, Platform operators can now subscribe to Healthwatch’s system.mem.percent topic and receive warning and critical messages via email, Slack or webhook integration when these events occur.</a:t>
            </a:r>
            <a:endParaRPr i="1" sz="1400">
              <a:solidFill>
                <a:schemeClr val="folHlink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folHlink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400"/>
              <a:t>PCF Metrics provides </a:t>
            </a:r>
            <a:r>
              <a:rPr lang="en" sz="2400">
                <a:solidFill>
                  <a:srgbClr val="00253E"/>
                </a:solidFill>
              </a:rPr>
              <a:t>fast-feedback App Monitoring</a:t>
            </a:r>
            <a:endParaRPr sz="2400">
              <a:solidFill>
                <a:srgbClr val="00253E"/>
              </a:solidFill>
            </a:endParaRPr>
          </a:p>
        </p:txBody>
      </p:sp>
      <p:pic>
        <p:nvPicPr>
          <p:cNvPr descr="pcf-metrics-v1.0-dashboard.png" id="1048" name="Shape 10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204" y="1051507"/>
            <a:ext cx="5063385" cy="35625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Shape 1049"/>
          <p:cNvSpPr txBox="1"/>
          <p:nvPr/>
        </p:nvSpPr>
        <p:spPr>
          <a:xfrm>
            <a:off x="526610" y="1003564"/>
            <a:ext cx="28566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Integrated, near real-time view of key app, services &amp; platform metrics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 &amp; Ops have shared understanding of system health / availability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embedded agent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Simply select an app to watch streaming data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/>
              <a:t>Alerts on app metrics</a:t>
            </a:r>
            <a:endParaRPr sz="1600"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 - CDiaz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